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882" r:id="rId2"/>
  </p:sldMasterIdLst>
  <p:notesMasterIdLst>
    <p:notesMasterId r:id="rId59"/>
  </p:notesMasterIdLst>
  <p:handoutMasterIdLst>
    <p:handoutMasterId r:id="rId60"/>
  </p:handoutMasterIdLst>
  <p:sldIdLst>
    <p:sldId id="283" r:id="rId3"/>
    <p:sldId id="1286" r:id="rId4"/>
    <p:sldId id="1287" r:id="rId5"/>
    <p:sldId id="1285" r:id="rId6"/>
    <p:sldId id="490" r:id="rId7"/>
    <p:sldId id="524" r:id="rId8"/>
    <p:sldId id="525" r:id="rId9"/>
    <p:sldId id="390" r:id="rId10"/>
    <p:sldId id="672" r:id="rId11"/>
    <p:sldId id="393" r:id="rId12"/>
    <p:sldId id="529" r:id="rId13"/>
    <p:sldId id="678" r:id="rId14"/>
    <p:sldId id="680" r:id="rId15"/>
    <p:sldId id="681" r:id="rId16"/>
    <p:sldId id="682" r:id="rId17"/>
    <p:sldId id="1284" r:id="rId18"/>
    <p:sldId id="532" r:id="rId19"/>
    <p:sldId id="683" r:id="rId20"/>
    <p:sldId id="262" r:id="rId21"/>
    <p:sldId id="302" r:id="rId22"/>
    <p:sldId id="301" r:id="rId23"/>
    <p:sldId id="684" r:id="rId24"/>
    <p:sldId id="303" r:id="rId25"/>
    <p:sldId id="297" r:id="rId26"/>
    <p:sldId id="298" r:id="rId27"/>
    <p:sldId id="309" r:id="rId28"/>
    <p:sldId id="310" r:id="rId29"/>
    <p:sldId id="1288" r:id="rId30"/>
    <p:sldId id="325" r:id="rId31"/>
    <p:sldId id="392" r:id="rId32"/>
    <p:sldId id="419" r:id="rId33"/>
    <p:sldId id="415" r:id="rId34"/>
    <p:sldId id="311" r:id="rId35"/>
    <p:sldId id="686" r:id="rId36"/>
    <p:sldId id="316" r:id="rId37"/>
    <p:sldId id="317" r:id="rId38"/>
    <p:sldId id="318" r:id="rId39"/>
    <p:sldId id="319" r:id="rId40"/>
    <p:sldId id="414" r:id="rId41"/>
    <p:sldId id="300" r:id="rId42"/>
    <p:sldId id="528" r:id="rId43"/>
    <p:sldId id="687" r:id="rId44"/>
    <p:sldId id="676" r:id="rId45"/>
    <p:sldId id="688" r:id="rId46"/>
    <p:sldId id="1278" r:id="rId47"/>
    <p:sldId id="1072" r:id="rId48"/>
    <p:sldId id="1040" r:id="rId49"/>
    <p:sldId id="1041" r:id="rId50"/>
    <p:sldId id="1065" r:id="rId51"/>
    <p:sldId id="1279" r:id="rId52"/>
    <p:sldId id="1042" r:id="rId53"/>
    <p:sldId id="1043" r:id="rId54"/>
    <p:sldId id="689" r:id="rId55"/>
    <p:sldId id="1265" r:id="rId56"/>
    <p:sldId id="1033" r:id="rId57"/>
    <p:sldId id="1283" r:id="rId58"/>
  </p:sldIdLst>
  <p:sldSz cx="9144000" cy="6858000" type="screen4x3"/>
  <p:notesSz cx="6858000" cy="9144000"/>
  <p:defaultTextStyle>
    <a:defPPr>
      <a:defRPr lang="en-US"/>
    </a:defPPr>
    <a:lvl1pPr algn="ctr" rtl="0" eaLnBrk="0" fontAlgn="base" hangingPunct="0">
      <a:spcBef>
        <a:spcPct val="0"/>
      </a:spcBef>
      <a:spcAft>
        <a:spcPct val="0"/>
      </a:spcAft>
      <a:defRPr b="1" kern="1200">
        <a:solidFill>
          <a:srgbClr val="FFFFFF"/>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b="1" kern="1200">
        <a:solidFill>
          <a:srgbClr val="FFFFFF"/>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b="1" kern="1200">
        <a:solidFill>
          <a:srgbClr val="FFFFFF"/>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b="1" kern="1200">
        <a:solidFill>
          <a:srgbClr val="FFFFFF"/>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b="1" kern="1200">
        <a:solidFill>
          <a:srgbClr val="FFFFFF"/>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rgbClr val="FFFFFF"/>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rgbClr val="FFFFFF"/>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rgbClr val="FFFFFF"/>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rgbClr val="FFFFFF"/>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0000"/>
    <a:srgbClr val="090A0B"/>
    <a:srgbClr val="02058C"/>
    <a:srgbClr val="660066"/>
    <a:srgbClr val="FFCC00"/>
    <a:srgbClr val="990000"/>
    <a:srgbClr val="009999"/>
    <a:srgbClr val="6D64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86272" autoAdjust="0"/>
  </p:normalViewPr>
  <p:slideViewPr>
    <p:cSldViewPr>
      <p:cViewPr varScale="1">
        <p:scale>
          <a:sx n="89" d="100"/>
          <a:sy n="89" d="100"/>
        </p:scale>
        <p:origin x="2070"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93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5" Type="http://schemas.openxmlformats.org/officeDocument/2006/relationships/image" Target="../media/image52.png"/><Relationship Id="rId4" Type="http://schemas.openxmlformats.org/officeDocument/2006/relationships/image" Target="../media/image5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image" Target="../media/image9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C78B8324-74B6-472E-9B2D-DAF2F9541692}" type="datetimeFigureOut">
              <a:rPr lang="zh-CN" altLang="en-US"/>
              <a:pPr>
                <a:defRPr/>
              </a:pPr>
              <a:t>2019/4/1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1DB95043-7C99-4038-B5DC-BD4050676D5A}" type="slidenum">
              <a:rPr lang="zh-CN" altLang="en-US"/>
              <a:pPr/>
              <a:t>‹#›</a:t>
            </a:fld>
            <a:endParaRPr lang="zh-CN" altLang="en-US"/>
          </a:p>
        </p:txBody>
      </p:sp>
    </p:spTree>
    <p:extLst>
      <p:ext uri="{BB962C8B-B14F-4D97-AF65-F5344CB8AC3E}">
        <p14:creationId xmlns:p14="http://schemas.microsoft.com/office/powerpoint/2010/main" val="1299176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0AF7394C-7A88-4663-9E2C-D3107622A224}" type="datetimeFigureOut">
              <a:rPr lang="zh-CN" altLang="en-US"/>
              <a:pPr>
                <a:defRPr/>
              </a:pPr>
              <a:t>2019/4/1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396D11E-7338-4CDA-8C9A-60AD196E8FAF}" type="slidenum">
              <a:rPr lang="zh-CN" altLang="en-US"/>
              <a:pPr/>
              <a:t>‹#›</a:t>
            </a:fld>
            <a:endParaRPr lang="zh-CN" altLang="en-US"/>
          </a:p>
        </p:txBody>
      </p:sp>
    </p:spTree>
    <p:extLst>
      <p:ext uri="{BB962C8B-B14F-4D97-AF65-F5344CB8AC3E}">
        <p14:creationId xmlns:p14="http://schemas.microsoft.com/office/powerpoint/2010/main" val="20556302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396D11E-7338-4CDA-8C9A-60AD196E8FAF}" type="slidenum">
              <a:rPr lang="zh-CN" altLang="en-US" smtClean="0"/>
              <a:pPr/>
              <a:t>1</a:t>
            </a:fld>
            <a:endParaRPr lang="zh-CN" altLang="en-US"/>
          </a:p>
        </p:txBody>
      </p:sp>
    </p:spTree>
    <p:extLst>
      <p:ext uri="{BB962C8B-B14F-4D97-AF65-F5344CB8AC3E}">
        <p14:creationId xmlns:p14="http://schemas.microsoft.com/office/powerpoint/2010/main" val="1751694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F8FE0F87-56EC-4B45-B834-ED3665C97302}" type="slidenum">
              <a:rPr lang="en-US" sz="1200" smtClean="0">
                <a:latin typeface="Times New Roman" pitchFamily="18" charset="0"/>
              </a:rPr>
              <a:pPr eaLnBrk="1" hangingPunct="1"/>
              <a:t>47</a:t>
            </a:fld>
            <a:endParaRPr lang="en-US" sz="1200">
              <a:latin typeface="Times New Roman" pitchFamily="18"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62647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1F50840B-2DF9-49ED-B712-689476ECAD77}" type="slidenum">
              <a:rPr lang="en-US" sz="1200" smtClean="0">
                <a:latin typeface="Times New Roman" pitchFamily="18" charset="0"/>
              </a:rPr>
              <a:pPr eaLnBrk="1" hangingPunct="1"/>
              <a:t>48</a:t>
            </a:fld>
            <a:endParaRPr lang="en-US" sz="1200">
              <a:latin typeface="Times New Roman" pitchFamily="18"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84408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fld id="{5CE1C6D0-DD7E-45C8-8D5D-083B761F1C9F}" type="slidenum">
              <a:rPr lang="en-US" altLang="en-US" sz="1200">
                <a:latin typeface="Times New Roman" panose="02020603050405020304" pitchFamily="18" charset="0"/>
              </a:rPr>
              <a:pPr eaLnBrk="1" hangingPunct="1"/>
              <a:t>49</a:t>
            </a:fld>
            <a:endParaRPr lang="en-US" altLang="en-US" sz="1200">
              <a:latin typeface="Times New Roman" panose="02020603050405020304" pitchFamily="18" charset="0"/>
            </a:endParaRPr>
          </a:p>
        </p:txBody>
      </p:sp>
      <p:sp>
        <p:nvSpPr>
          <p:cNvPr id="88067" name="Rectangle 2"/>
          <p:cNvSpPr>
            <a:spLocks noGrp="1" noRot="1" noChangeAspect="1" noChangeArrowheads="1" noTextEdit="1"/>
          </p:cNvSpPr>
          <p:nvPr>
            <p:ph type="sldImg"/>
          </p:nvPr>
        </p:nvSpPr>
        <p:spPr>
          <a:xfrm>
            <a:off x="1144588" y="685800"/>
            <a:ext cx="4572000" cy="3429000"/>
          </a:xfrm>
          <a:ln/>
        </p:spPr>
      </p:sp>
      <p:sp>
        <p:nvSpPr>
          <p:cNvPr id="88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474942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8DF6E534-B0C8-4310-B3C7-D80292F1B85C}" type="slidenum">
              <a:rPr lang="en-US" sz="1200" smtClean="0">
                <a:latin typeface="Times New Roman" pitchFamily="18" charset="0"/>
              </a:rPr>
              <a:pPr eaLnBrk="1" hangingPunct="1"/>
              <a:t>51</a:t>
            </a:fld>
            <a:endParaRPr lang="en-US" sz="1200">
              <a:latin typeface="Times New Roman" pitchFamily="18" charset="0"/>
            </a:endParaRPr>
          </a:p>
        </p:txBody>
      </p:sp>
      <p:sp>
        <p:nvSpPr>
          <p:cNvPr id="153603" name="Rectangle 2"/>
          <p:cNvSpPr>
            <a:spLocks noGrp="1" noRot="1" noChangeAspect="1" noChangeArrowheads="1" noTextEdit="1"/>
          </p:cNvSpPr>
          <p:nvPr>
            <p:ph type="sldImg"/>
          </p:nvPr>
        </p:nvSpPr>
        <p:spPr>
          <a:xfrm>
            <a:off x="1144588" y="685800"/>
            <a:ext cx="4572000" cy="3429000"/>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4196908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A2B78447-1FB1-41FB-8635-01D448CE0376}" type="slidenum">
              <a:rPr lang="en-US" smtClean="0"/>
              <a:pPr/>
              <a:t>52</a:t>
            </a:fld>
            <a:endParaRPr lang="en-US"/>
          </a:p>
        </p:txBody>
      </p:sp>
      <p:sp>
        <p:nvSpPr>
          <p:cNvPr id="98307" name="Rectangle 2"/>
          <p:cNvSpPr>
            <a:spLocks noGrp="1" noRot="1" noChangeAspect="1" noChangeArrowheads="1" noTextEdit="1"/>
          </p:cNvSpPr>
          <p:nvPr>
            <p:ph type="sldImg"/>
          </p:nvPr>
        </p:nvSpPr>
        <p:spPr>
          <a:xfrm>
            <a:off x="1144588" y="685800"/>
            <a:ext cx="4572000" cy="3429000"/>
          </a:xfrm>
          <a:ln/>
        </p:spPr>
      </p:sp>
      <p:sp>
        <p:nvSpPr>
          <p:cNvPr id="98308"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08615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75C05DA3-64FB-4CB0-8B4B-A18091FEAF1E}" type="slidenum">
              <a:rPr lang="en-US" smtClean="0"/>
              <a:pPr>
                <a:defRPr/>
              </a:pPr>
              <a:t>55</a:t>
            </a:fld>
            <a:endParaRPr lang="en-US"/>
          </a:p>
        </p:txBody>
      </p:sp>
    </p:spTree>
    <p:extLst>
      <p:ext uri="{BB962C8B-B14F-4D97-AF65-F5344CB8AC3E}">
        <p14:creationId xmlns:p14="http://schemas.microsoft.com/office/powerpoint/2010/main" val="3525735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396D11E-7338-4CDA-8C9A-60AD196E8FAF}" type="slidenum">
              <a:rPr lang="zh-CN" altLang="en-US" smtClean="0"/>
              <a:pPr/>
              <a:t>2</a:t>
            </a:fld>
            <a:endParaRPr lang="zh-CN" altLang="en-US"/>
          </a:p>
        </p:txBody>
      </p:sp>
    </p:spTree>
    <p:extLst>
      <p:ext uri="{BB962C8B-B14F-4D97-AF65-F5344CB8AC3E}">
        <p14:creationId xmlns:p14="http://schemas.microsoft.com/office/powerpoint/2010/main" val="3302806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a:extLst>
              <a:ext uri="{FF2B5EF4-FFF2-40B4-BE49-F238E27FC236}">
                <a16:creationId xmlns:a16="http://schemas.microsoft.com/office/drawing/2014/main" id="{3175B316-8A3F-4C96-9F0F-46E57FB6A2B4}"/>
              </a:ext>
            </a:extLst>
          </p:cNvPr>
          <p:cNvSpPr>
            <a:spLocks noGrp="1" noRot="1" noChangeAspect="1" noTextEdit="1"/>
          </p:cNvSpPr>
          <p:nvPr>
            <p:ph type="sldImg"/>
          </p:nvPr>
        </p:nvSpPr>
        <p:spPr/>
      </p:sp>
      <p:sp>
        <p:nvSpPr>
          <p:cNvPr id="25603" name="备注占位符 2">
            <a:extLst>
              <a:ext uri="{FF2B5EF4-FFF2-40B4-BE49-F238E27FC236}">
                <a16:creationId xmlns:a16="http://schemas.microsoft.com/office/drawing/2014/main" id="{EECD73FC-8BFE-414C-A54E-FE7FCC372711}"/>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5604" name="日期占位符 3">
            <a:extLst>
              <a:ext uri="{FF2B5EF4-FFF2-40B4-BE49-F238E27FC236}">
                <a16:creationId xmlns:a16="http://schemas.microsoft.com/office/drawing/2014/main" id="{B6C4A9FC-CD59-4DB3-867B-7213FCE24B2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CFFB8E0-729D-41F6-A338-A0D12AAD31B4}" type="datetime1">
              <a:rPr lang="en-US" altLang="zh-CN" smtClean="0"/>
              <a:pPr/>
              <a:t>4/1/2019</a:t>
            </a:fld>
            <a:endParaRPr lang="en-US" altLang="zh-CN" dirty="0"/>
          </a:p>
        </p:txBody>
      </p:sp>
      <p:sp>
        <p:nvSpPr>
          <p:cNvPr id="25605" name="灯片编号占位符 4">
            <a:extLst>
              <a:ext uri="{FF2B5EF4-FFF2-40B4-BE49-F238E27FC236}">
                <a16:creationId xmlns:a16="http://schemas.microsoft.com/office/drawing/2014/main" id="{608CDAEA-2497-4AFF-9F0A-90B3EC6228A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0D2A069-EDEF-468B-9054-BD9619ECADB2}" type="slidenum">
              <a:rPr lang="en-US" altLang="zh-CN" smtClean="0"/>
              <a:pPr/>
              <a:t>10</a:t>
            </a:fld>
            <a:endParaRPr lang="en-US" altLang="zh-CN" dirty="0"/>
          </a:p>
        </p:txBody>
      </p:sp>
    </p:spTree>
    <p:extLst>
      <p:ext uri="{BB962C8B-B14F-4D97-AF65-F5344CB8AC3E}">
        <p14:creationId xmlns:p14="http://schemas.microsoft.com/office/powerpoint/2010/main" val="3451267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a:extLst>
              <a:ext uri="{FF2B5EF4-FFF2-40B4-BE49-F238E27FC236}">
                <a16:creationId xmlns:a16="http://schemas.microsoft.com/office/drawing/2014/main" id="{EB686A75-88E8-4F20-9CDC-4C3FD12DCDBE}"/>
              </a:ext>
            </a:extLst>
          </p:cNvPr>
          <p:cNvSpPr>
            <a:spLocks noGrp="1" noRot="1" noChangeAspect="1" noChangeArrowheads="1" noTextEdit="1"/>
          </p:cNvSpPr>
          <p:nvPr>
            <p:ph type="sldImg" idx="4294967295"/>
          </p:nvPr>
        </p:nvSpPr>
        <p:spPr/>
      </p:sp>
      <p:sp>
        <p:nvSpPr>
          <p:cNvPr id="23554" name="备注占位符 2">
            <a:extLst>
              <a:ext uri="{FF2B5EF4-FFF2-40B4-BE49-F238E27FC236}">
                <a16:creationId xmlns:a16="http://schemas.microsoft.com/office/drawing/2014/main" id="{C261245B-9AE6-4A63-BAD8-5AE2A2645D12}"/>
              </a:ext>
            </a:extLst>
          </p:cNvPr>
          <p:cNvSpPr>
            <a:spLocks noGrp="1" noChangeArrowheads="1"/>
          </p:cNvSpPr>
          <p:nvPr>
            <p:ph type="body" idx="4294967295"/>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3555" name="日期占位符 3">
            <a:extLst>
              <a:ext uri="{FF2B5EF4-FFF2-40B4-BE49-F238E27FC236}">
                <a16:creationId xmlns:a16="http://schemas.microsoft.com/office/drawing/2014/main" id="{1FB78C89-BAB7-4FDA-89D0-03793C7E5AA9}"/>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fld id="{497376D0-9DAB-4AFC-84C6-F8953593AB21}" type="datetime1">
              <a:rPr lang="en-US" altLang="zh-CN" smtClean="0"/>
              <a:pPr>
                <a:buFont typeface="Arial" panose="020B0604020202020204" pitchFamily="34" charset="0"/>
                <a:buNone/>
              </a:pPr>
              <a:t>4/1/2019</a:t>
            </a:fld>
            <a:endParaRPr lang="en-US" altLang="zh-CN" dirty="0"/>
          </a:p>
        </p:txBody>
      </p:sp>
      <p:sp>
        <p:nvSpPr>
          <p:cNvPr id="23556" name="灯片编号占位符 4">
            <a:extLst>
              <a:ext uri="{FF2B5EF4-FFF2-40B4-BE49-F238E27FC236}">
                <a16:creationId xmlns:a16="http://schemas.microsoft.com/office/drawing/2014/main" id="{23165712-A62B-46BC-9C88-58AA5C10971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AF12E52D-8C14-4DB9-BD97-006D9596FC4D}" type="slidenum">
              <a:rPr lang="en-US" altLang="zh-CN" smtClean="0"/>
              <a:pPr/>
              <a:t>12</a:t>
            </a:fld>
            <a:endParaRPr lang="en-US" altLang="zh-CN" dirty="0"/>
          </a:p>
        </p:txBody>
      </p:sp>
    </p:spTree>
    <p:extLst>
      <p:ext uri="{BB962C8B-B14F-4D97-AF65-F5344CB8AC3E}">
        <p14:creationId xmlns:p14="http://schemas.microsoft.com/office/powerpoint/2010/main" val="2445379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幻灯片图像占位符 1">
            <a:extLst>
              <a:ext uri="{FF2B5EF4-FFF2-40B4-BE49-F238E27FC236}">
                <a16:creationId xmlns:a16="http://schemas.microsoft.com/office/drawing/2014/main" id="{92605AEB-35AA-4584-834E-BF7A715F9A3A}"/>
              </a:ext>
            </a:extLst>
          </p:cNvPr>
          <p:cNvSpPr>
            <a:spLocks noGrp="1" noRot="1" noChangeAspect="1" noChangeArrowheads="1" noTextEdit="1"/>
          </p:cNvSpPr>
          <p:nvPr>
            <p:ph type="sldImg" idx="4294967295"/>
          </p:nvPr>
        </p:nvSpPr>
        <p:spPr>
          <a:ln/>
        </p:spPr>
      </p:sp>
      <p:sp>
        <p:nvSpPr>
          <p:cNvPr id="88066" name="备注占位符 2">
            <a:extLst>
              <a:ext uri="{FF2B5EF4-FFF2-40B4-BE49-F238E27FC236}">
                <a16:creationId xmlns:a16="http://schemas.microsoft.com/office/drawing/2014/main" id="{1968F3F9-152B-43A5-8EE4-784B479C3741}"/>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88067" name="灯片编号占位符 3">
            <a:extLst>
              <a:ext uri="{FF2B5EF4-FFF2-40B4-BE49-F238E27FC236}">
                <a16:creationId xmlns:a16="http://schemas.microsoft.com/office/drawing/2014/main" id="{FE802736-3FC4-498A-BD37-7CDD31A114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6B3E70D7-FE33-4733-BD18-FA2E5682029B}" type="slidenum">
              <a:rPr lang="zh-CN" altLang="en-US" sz="1800" smtClean="0"/>
              <a:pPr/>
              <a:t>18</a:t>
            </a:fld>
            <a:endParaRPr lang="zh-CN" altLang="en-US" sz="1800"/>
          </a:p>
        </p:txBody>
      </p:sp>
    </p:spTree>
    <p:extLst>
      <p:ext uri="{BB962C8B-B14F-4D97-AF65-F5344CB8AC3E}">
        <p14:creationId xmlns:p14="http://schemas.microsoft.com/office/powerpoint/2010/main" val="3512336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a:extLst>
              <a:ext uri="{FF2B5EF4-FFF2-40B4-BE49-F238E27FC236}">
                <a16:creationId xmlns:a16="http://schemas.microsoft.com/office/drawing/2014/main" id="{C912D823-6C7B-4E0B-9AE8-780BC76E3BB2}"/>
              </a:ext>
            </a:extLst>
          </p:cNvPr>
          <p:cNvSpPr>
            <a:spLocks noGrp="1" noRot="1" noChangeAspect="1" noTextEdit="1"/>
          </p:cNvSpPr>
          <p:nvPr>
            <p:ph type="sldImg"/>
          </p:nvPr>
        </p:nvSpPr>
        <p:spPr/>
      </p:sp>
      <p:sp>
        <p:nvSpPr>
          <p:cNvPr id="19459" name="备注占位符 2">
            <a:extLst>
              <a:ext uri="{FF2B5EF4-FFF2-40B4-BE49-F238E27FC236}">
                <a16:creationId xmlns:a16="http://schemas.microsoft.com/office/drawing/2014/main" id="{C16BA702-5B7E-4F03-8A6D-252507405027}"/>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9460" name="日期占位符 3">
            <a:extLst>
              <a:ext uri="{FF2B5EF4-FFF2-40B4-BE49-F238E27FC236}">
                <a16:creationId xmlns:a16="http://schemas.microsoft.com/office/drawing/2014/main" id="{965E53A2-146F-4BBF-804F-5EBC9A48A98E}"/>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7682A0B-76AB-4D7A-9687-2707DED9BCE4}" type="datetime1">
              <a:rPr lang="en-US" altLang="zh-CN" smtClean="0"/>
              <a:pPr/>
              <a:t>4/1/2019</a:t>
            </a:fld>
            <a:endParaRPr lang="en-US" altLang="zh-CN" dirty="0"/>
          </a:p>
        </p:txBody>
      </p:sp>
      <p:sp>
        <p:nvSpPr>
          <p:cNvPr id="19461" name="灯片编号占位符 4">
            <a:extLst>
              <a:ext uri="{FF2B5EF4-FFF2-40B4-BE49-F238E27FC236}">
                <a16:creationId xmlns:a16="http://schemas.microsoft.com/office/drawing/2014/main" id="{82ED4600-79E5-4CB7-8C0D-4455DEA983A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7BC6A7-9A83-44B8-908D-E2A24FA3AC74}" type="slidenum">
              <a:rPr lang="en-US" altLang="zh-CN" smtClean="0"/>
              <a:pPr/>
              <a:t>28</a:t>
            </a:fld>
            <a:endParaRPr lang="en-US" altLang="zh-CN" dirty="0"/>
          </a:p>
        </p:txBody>
      </p:sp>
    </p:spTree>
    <p:extLst>
      <p:ext uri="{BB962C8B-B14F-4D97-AF65-F5344CB8AC3E}">
        <p14:creationId xmlns:p14="http://schemas.microsoft.com/office/powerpoint/2010/main" val="4110186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50DFA0EC-B8AD-4EA8-9B6C-C4EA2A76652C}"/>
              </a:ext>
            </a:extLst>
          </p:cNvPr>
          <p:cNvSpPr>
            <a:spLocks noGrp="1" noRot="1" noChangeAspect="1" noTextEdit="1"/>
          </p:cNvSpPr>
          <p:nvPr>
            <p:ph type="sldImg"/>
          </p:nvPr>
        </p:nvSpPr>
        <p:spPr/>
      </p:sp>
      <p:sp>
        <p:nvSpPr>
          <p:cNvPr id="21507" name="备注占位符 2">
            <a:extLst>
              <a:ext uri="{FF2B5EF4-FFF2-40B4-BE49-F238E27FC236}">
                <a16:creationId xmlns:a16="http://schemas.microsoft.com/office/drawing/2014/main" id="{57445545-78C1-4FB4-9414-F94585F37EC9}"/>
              </a:ext>
            </a:extLst>
          </p:cNvPr>
          <p:cNvSpPr>
            <a:spLocks noGrp="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1508" name="日期占位符 3">
            <a:extLst>
              <a:ext uri="{FF2B5EF4-FFF2-40B4-BE49-F238E27FC236}">
                <a16:creationId xmlns:a16="http://schemas.microsoft.com/office/drawing/2014/main" id="{E9CF7E33-28BE-48D6-95B5-30946FEE7D7F}"/>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0F7E67A-E96A-4576-8E4C-E28D92FB1F64}" type="datetime1">
              <a:rPr lang="en-US" altLang="zh-CN" smtClean="0"/>
              <a:pPr/>
              <a:t>4/1/2019</a:t>
            </a:fld>
            <a:endParaRPr lang="en-US" altLang="zh-CN"/>
          </a:p>
        </p:txBody>
      </p:sp>
      <p:sp>
        <p:nvSpPr>
          <p:cNvPr id="21509" name="灯片编号占位符 4">
            <a:extLst>
              <a:ext uri="{FF2B5EF4-FFF2-40B4-BE49-F238E27FC236}">
                <a16:creationId xmlns:a16="http://schemas.microsoft.com/office/drawing/2014/main" id="{42AF49A6-CFAD-4276-949D-17605481CA8F}"/>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358B702-9637-4F54-90EC-2DAAFA36306D}" type="slidenum">
              <a:rPr lang="en-US" altLang="zh-CN" smtClean="0"/>
              <a:pPr/>
              <a:t>30</a:t>
            </a:fld>
            <a:endParaRPr lang="en-US" altLang="zh-CN"/>
          </a:p>
        </p:txBody>
      </p:sp>
    </p:spTree>
    <p:extLst>
      <p:ext uri="{BB962C8B-B14F-4D97-AF65-F5344CB8AC3E}">
        <p14:creationId xmlns:p14="http://schemas.microsoft.com/office/powerpoint/2010/main" val="1483257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幻灯片图像占位符 1">
            <a:extLst>
              <a:ext uri="{FF2B5EF4-FFF2-40B4-BE49-F238E27FC236}">
                <a16:creationId xmlns:a16="http://schemas.microsoft.com/office/drawing/2014/main" id="{BEC1E8C5-9D6C-4D15-8675-D7093E04EF69}"/>
              </a:ext>
            </a:extLst>
          </p:cNvPr>
          <p:cNvSpPr>
            <a:spLocks noGrp="1" noRot="1" noChangeAspect="1" noChangeArrowheads="1" noTextEdit="1"/>
          </p:cNvSpPr>
          <p:nvPr>
            <p:ph type="sldImg" idx="4294967295"/>
          </p:nvPr>
        </p:nvSpPr>
        <p:spPr>
          <a:ln/>
        </p:spPr>
      </p:sp>
      <p:sp>
        <p:nvSpPr>
          <p:cNvPr id="102402" name="备注占位符 2">
            <a:extLst>
              <a:ext uri="{FF2B5EF4-FFF2-40B4-BE49-F238E27FC236}">
                <a16:creationId xmlns:a16="http://schemas.microsoft.com/office/drawing/2014/main" id="{435FFA9D-EA2A-4509-A373-0405847D5E8A}"/>
              </a:ext>
            </a:extLst>
          </p:cNvPr>
          <p:cNvSpPr>
            <a:spLocks noGrp="1" noChangeArrowheads="1"/>
          </p:cNvSpPr>
          <p:nvPr>
            <p:ph type="body" idx="4294967295"/>
          </p:nvPr>
        </p:nvSpPr>
        <p:spPr/>
        <p:txBody>
          <a:bodyPr>
            <a:prstTxWarp prst="textNoShape">
              <a:avLst/>
            </a:prstTxWarp>
          </a:bodyPr>
          <a:lstStyle/>
          <a:p>
            <a:endParaRPr lang="zh-CN" altLang="en-US" dirty="0"/>
          </a:p>
        </p:txBody>
      </p:sp>
      <p:sp>
        <p:nvSpPr>
          <p:cNvPr id="102403" name="灯片编号占位符 3">
            <a:extLst>
              <a:ext uri="{FF2B5EF4-FFF2-40B4-BE49-F238E27FC236}">
                <a16:creationId xmlns:a16="http://schemas.microsoft.com/office/drawing/2014/main" id="{3BD6B7FE-1F7F-4F6D-9BC0-88A04C25046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fld id="{D11348DC-D304-49CC-845B-81E182FE2096}" type="slidenum">
              <a:rPr lang="zh-CN" altLang="en-US" sz="1800" smtClean="0"/>
              <a:pPr/>
              <a:t>31</a:t>
            </a:fld>
            <a:endParaRPr lang="zh-CN" altLang="en-US" sz="1800"/>
          </a:p>
        </p:txBody>
      </p:sp>
    </p:spTree>
    <p:extLst>
      <p:ext uri="{BB962C8B-B14F-4D97-AF65-F5344CB8AC3E}">
        <p14:creationId xmlns:p14="http://schemas.microsoft.com/office/powerpoint/2010/main" val="21506525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fld id="{4935C59F-EA44-4321-849E-DD56E2EEFCCE}" type="slidenum">
              <a:rPr lang="en-US" sz="1200" smtClean="0">
                <a:latin typeface="Times New Roman" pitchFamily="18" charset="0"/>
              </a:rPr>
              <a:pPr eaLnBrk="1" hangingPunct="1"/>
              <a:t>46</a:t>
            </a:fld>
            <a:endParaRPr lang="en-US" sz="1200">
              <a:latin typeface="Times New Roman" pitchFamily="18"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3427982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sldNum" sz="quarter" idx="10"/>
          </p:nvPr>
        </p:nvSpPr>
        <p:spPr>
          <a:ln/>
        </p:spPr>
        <p:txBody>
          <a:bodyPr/>
          <a:lstStyle>
            <a:lvl1pPr>
              <a:defRPr/>
            </a:lvl1pPr>
          </a:lstStyle>
          <a:p>
            <a:fld id="{B8A9E528-8105-4E29-B640-5FBB839C2FCC}" type="slidenum">
              <a:rPr lang="zh-CN" altLang="en-US"/>
              <a:pPr/>
              <a:t>‹#›</a:t>
            </a:fld>
            <a:endParaRPr lang="en-US" altLang="zh-CN" dirty="0"/>
          </a:p>
        </p:txBody>
      </p:sp>
    </p:spTree>
    <p:extLst>
      <p:ext uri="{BB962C8B-B14F-4D97-AF65-F5344CB8AC3E}">
        <p14:creationId xmlns:p14="http://schemas.microsoft.com/office/powerpoint/2010/main" val="150425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fld id="{8881375A-7CF1-43C0-B4C7-B782C6D7685E}" type="slidenum">
              <a:rPr lang="zh-CN" altLang="en-US"/>
              <a:pPr/>
              <a:t>‹#›</a:t>
            </a:fld>
            <a:endParaRPr lang="en-US" altLang="zh-CN" dirty="0"/>
          </a:p>
        </p:txBody>
      </p:sp>
    </p:spTree>
    <p:extLst>
      <p:ext uri="{BB962C8B-B14F-4D97-AF65-F5344CB8AC3E}">
        <p14:creationId xmlns:p14="http://schemas.microsoft.com/office/powerpoint/2010/main" val="2804149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6011862"/>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fld id="{7B1E3DFD-4A80-4105-AB7F-712AAEE959B9}" type="slidenum">
              <a:rPr lang="zh-CN" altLang="en-US"/>
              <a:pPr/>
              <a:t>‹#›</a:t>
            </a:fld>
            <a:endParaRPr lang="en-US" altLang="zh-CN" dirty="0"/>
          </a:p>
        </p:txBody>
      </p:sp>
    </p:spTree>
    <p:extLst>
      <p:ext uri="{BB962C8B-B14F-4D97-AF65-F5344CB8AC3E}">
        <p14:creationId xmlns:p14="http://schemas.microsoft.com/office/powerpoint/2010/main" val="1819216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0FB13D-F7F8-41C2-86B7-FE77A2850857}"/>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7DD4B4AD-23D3-47F5-9457-F43195D5BFB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074EA96-C951-497A-B5F9-1551731A3578}"/>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90D40641-35C4-4AD2-92B2-821DBCEC79E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20226F-1891-4F6B-8E24-89254B891535}"/>
              </a:ext>
            </a:extLst>
          </p:cNvPr>
          <p:cNvSpPr>
            <a:spLocks noGrp="1"/>
          </p:cNvSpPr>
          <p:nvPr>
            <p:ph type="sldNum" sz="quarter" idx="12"/>
          </p:nvPr>
        </p:nvSpPr>
        <p:spPr/>
        <p:txBody>
          <a:bodyPr/>
          <a:lstStyle/>
          <a:p>
            <a:fld id="{B8A9E528-8105-4E29-B640-5FBB839C2FCC}" type="slidenum">
              <a:rPr lang="zh-CN" altLang="en-US" smtClean="0"/>
              <a:pPr/>
              <a:t>‹#›</a:t>
            </a:fld>
            <a:endParaRPr lang="en-US" altLang="zh-CN" dirty="0"/>
          </a:p>
        </p:txBody>
      </p:sp>
    </p:spTree>
    <p:extLst>
      <p:ext uri="{BB962C8B-B14F-4D97-AF65-F5344CB8AC3E}">
        <p14:creationId xmlns:p14="http://schemas.microsoft.com/office/powerpoint/2010/main" val="29513598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E03721-8322-480F-9234-E1813D4FF06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D1BC726-C1C3-40FD-8730-7FADD973E64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CFED740-6D1A-4BCA-9468-A4C076C37C29}"/>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AA24F344-E121-49E8-8518-1B87E1497B0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943ED28-A60B-4581-8BF8-217547DB8FCC}"/>
              </a:ext>
            </a:extLst>
          </p:cNvPr>
          <p:cNvSpPr>
            <a:spLocks noGrp="1"/>
          </p:cNvSpPr>
          <p:nvPr>
            <p:ph type="sldNum" sz="quarter" idx="12"/>
          </p:nvPr>
        </p:nvSpPr>
        <p:spPr/>
        <p:txBody>
          <a:bodyPr/>
          <a:lstStyle/>
          <a:p>
            <a:fld id="{F9253DCF-2C93-4580-871F-2CF3AD984C89}" type="slidenum">
              <a:rPr lang="zh-CN" altLang="en-US" smtClean="0"/>
              <a:pPr/>
              <a:t>‹#›</a:t>
            </a:fld>
            <a:endParaRPr lang="en-US" altLang="zh-CN" dirty="0"/>
          </a:p>
        </p:txBody>
      </p:sp>
    </p:spTree>
    <p:extLst>
      <p:ext uri="{BB962C8B-B14F-4D97-AF65-F5344CB8AC3E}">
        <p14:creationId xmlns:p14="http://schemas.microsoft.com/office/powerpoint/2010/main" val="780137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F5C741-3890-411B-97C4-DF160921180E}"/>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40CDC89E-3806-4EED-921A-F1354027C8F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A17936A-117B-4989-B666-41A9F14D22B0}"/>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48FC06AC-1B6F-4E33-AEC9-38F29463395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2EE1246-4E79-45D5-92A4-87DABB623F40}"/>
              </a:ext>
            </a:extLst>
          </p:cNvPr>
          <p:cNvSpPr>
            <a:spLocks noGrp="1"/>
          </p:cNvSpPr>
          <p:nvPr>
            <p:ph type="sldNum" sz="quarter" idx="12"/>
          </p:nvPr>
        </p:nvSpPr>
        <p:spPr/>
        <p:txBody>
          <a:bodyPr/>
          <a:lstStyle/>
          <a:p>
            <a:fld id="{A4D55916-8665-4B86-B4E4-279D0D2B4A6A}" type="slidenum">
              <a:rPr lang="zh-CN" altLang="en-US" smtClean="0"/>
              <a:pPr/>
              <a:t>‹#›</a:t>
            </a:fld>
            <a:endParaRPr lang="en-US" altLang="zh-CN" dirty="0"/>
          </a:p>
        </p:txBody>
      </p:sp>
    </p:spTree>
    <p:extLst>
      <p:ext uri="{BB962C8B-B14F-4D97-AF65-F5344CB8AC3E}">
        <p14:creationId xmlns:p14="http://schemas.microsoft.com/office/powerpoint/2010/main" val="4103136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0159A-82EC-4250-A369-6D8DEABE338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5FA7EF6-7B48-43D6-8C3F-0240E69C39CC}"/>
              </a:ext>
            </a:extLst>
          </p:cNvPr>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5C16E701-6A66-43AC-89EB-737C2A251735}"/>
              </a:ext>
            </a:extLst>
          </p:cNvPr>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87A61AA-D161-414A-BC2B-34B09CDCB045}"/>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AA1118E4-0AF0-411B-9A02-1A42CAFADE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58C38DE-7978-4796-B677-985FD94952C9}"/>
              </a:ext>
            </a:extLst>
          </p:cNvPr>
          <p:cNvSpPr>
            <a:spLocks noGrp="1"/>
          </p:cNvSpPr>
          <p:nvPr>
            <p:ph type="sldNum" sz="quarter" idx="12"/>
          </p:nvPr>
        </p:nvSpPr>
        <p:spPr/>
        <p:txBody>
          <a:bodyPr/>
          <a:lstStyle/>
          <a:p>
            <a:fld id="{4F7A07B3-63AA-4B47-95E3-AE55904DD8ED}" type="slidenum">
              <a:rPr lang="zh-CN" altLang="en-US" smtClean="0"/>
              <a:pPr/>
              <a:t>‹#›</a:t>
            </a:fld>
            <a:endParaRPr lang="en-US" altLang="zh-CN" dirty="0"/>
          </a:p>
        </p:txBody>
      </p:sp>
    </p:spTree>
    <p:extLst>
      <p:ext uri="{BB962C8B-B14F-4D97-AF65-F5344CB8AC3E}">
        <p14:creationId xmlns:p14="http://schemas.microsoft.com/office/powerpoint/2010/main" val="4265204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9E3A0-E3F4-490A-BCF0-9808387E6A0E}"/>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644E73-79F9-4A87-A5E5-8895D75C216D}"/>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9936DB71-AB12-4F81-9A66-4BBF05AAA098}"/>
              </a:ext>
            </a:extLst>
          </p:cNvPr>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2A0529E5-4C7F-4453-BCBE-2754B6862CB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23DB0D1C-1CE5-4AA8-9E95-9D755CC0484F}"/>
              </a:ext>
            </a:extLst>
          </p:cNvPr>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CE812E6F-C70D-451D-A00C-C9C385A96004}"/>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8" name="页脚占位符 7">
            <a:extLst>
              <a:ext uri="{FF2B5EF4-FFF2-40B4-BE49-F238E27FC236}">
                <a16:creationId xmlns:a16="http://schemas.microsoft.com/office/drawing/2014/main" id="{76A162A4-0629-4FBE-989A-A8F0C67500F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C629F01-BB0C-4720-ABB6-056ECA61570F}"/>
              </a:ext>
            </a:extLst>
          </p:cNvPr>
          <p:cNvSpPr>
            <a:spLocks noGrp="1"/>
          </p:cNvSpPr>
          <p:nvPr>
            <p:ph type="sldNum" sz="quarter" idx="12"/>
          </p:nvPr>
        </p:nvSpPr>
        <p:spPr/>
        <p:txBody>
          <a:bodyPr/>
          <a:lstStyle/>
          <a:p>
            <a:fld id="{F8611837-3C42-4163-B9FF-0F5271014470}" type="slidenum">
              <a:rPr lang="zh-CN" altLang="en-US" smtClean="0"/>
              <a:pPr/>
              <a:t>‹#›</a:t>
            </a:fld>
            <a:endParaRPr lang="en-US" altLang="zh-CN" dirty="0"/>
          </a:p>
        </p:txBody>
      </p:sp>
    </p:spTree>
    <p:extLst>
      <p:ext uri="{BB962C8B-B14F-4D97-AF65-F5344CB8AC3E}">
        <p14:creationId xmlns:p14="http://schemas.microsoft.com/office/powerpoint/2010/main" val="2502284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139300-E04A-42BA-AEA2-026D7307F233}"/>
              </a:ext>
            </a:extLst>
          </p:cNvPr>
          <p:cNvSpPr>
            <a:spLocks noGrp="1"/>
          </p:cNvSpPr>
          <p:nvPr>
            <p:ph type="title"/>
          </p:nvPr>
        </p:nvSpPr>
        <p:spPr>
          <a:solidFill>
            <a:schemeClr val="bg1"/>
          </a:solidFill>
        </p:spPr>
        <p:txBody>
          <a:bodyPr lIns="72000" bIns="36000" anchor="t" anchorCtr="0"/>
          <a:lstStyle>
            <a:lvl1pPr>
              <a:defRPr>
                <a:solidFill>
                  <a:schemeClr val="tx1">
                    <a:lumMod val="95000"/>
                    <a:lumOff val="5000"/>
                  </a:schemeClr>
                </a:solidFill>
              </a:defRPr>
            </a:lvl1pPr>
          </a:lstStyle>
          <a:p>
            <a:r>
              <a:rPr lang="zh-CN" altLang="en-US" dirty="0"/>
              <a:t>单击此处编辑母版标题样式</a:t>
            </a:r>
          </a:p>
        </p:txBody>
      </p:sp>
    </p:spTree>
    <p:extLst>
      <p:ext uri="{BB962C8B-B14F-4D97-AF65-F5344CB8AC3E}">
        <p14:creationId xmlns:p14="http://schemas.microsoft.com/office/powerpoint/2010/main" val="1842626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2D85AC-FAFC-48DD-82C0-E51D82854259}"/>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3" name="页脚占位符 2">
            <a:extLst>
              <a:ext uri="{FF2B5EF4-FFF2-40B4-BE49-F238E27FC236}">
                <a16:creationId xmlns:a16="http://schemas.microsoft.com/office/drawing/2014/main" id="{322059C9-1A85-4508-B1A0-2191A75AD9D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8C2CC4A-FB9C-431B-9200-A4F8A8E15F92}"/>
              </a:ext>
            </a:extLst>
          </p:cNvPr>
          <p:cNvSpPr>
            <a:spLocks noGrp="1"/>
          </p:cNvSpPr>
          <p:nvPr>
            <p:ph type="sldNum" sz="quarter" idx="12"/>
          </p:nvPr>
        </p:nvSpPr>
        <p:spPr/>
        <p:txBody>
          <a:bodyPr/>
          <a:lstStyle/>
          <a:p>
            <a:fld id="{C9C22B4A-A96A-4D35-9195-14CEB66CEFA5}" type="slidenum">
              <a:rPr lang="zh-CN" altLang="en-US" smtClean="0"/>
              <a:pPr/>
              <a:t>‹#›</a:t>
            </a:fld>
            <a:endParaRPr lang="en-US" altLang="zh-CN" dirty="0"/>
          </a:p>
        </p:txBody>
      </p:sp>
    </p:spTree>
    <p:extLst>
      <p:ext uri="{BB962C8B-B14F-4D97-AF65-F5344CB8AC3E}">
        <p14:creationId xmlns:p14="http://schemas.microsoft.com/office/powerpoint/2010/main" val="16702040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D28F40-240A-4654-A494-8DC0C8E90FF0}"/>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5D4D83A3-87A9-4828-9502-74481649603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7441D5CC-A2E7-4C45-9B55-205041BE564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6409227F-689C-4053-A376-57BA8E255734}"/>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3B9A7D46-FC2B-43A9-8E72-3DDB7034E9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CF3C36E-C7C6-40B7-97F9-8492521018BB}"/>
              </a:ext>
            </a:extLst>
          </p:cNvPr>
          <p:cNvSpPr>
            <a:spLocks noGrp="1"/>
          </p:cNvSpPr>
          <p:nvPr>
            <p:ph type="sldNum" sz="quarter" idx="12"/>
          </p:nvPr>
        </p:nvSpPr>
        <p:spPr/>
        <p:txBody>
          <a:bodyPr/>
          <a:lstStyle/>
          <a:p>
            <a:fld id="{16799340-544A-4913-AA86-7D197D90BAA9}" type="slidenum">
              <a:rPr lang="zh-CN" altLang="en-US" smtClean="0"/>
              <a:pPr/>
              <a:t>‹#›</a:t>
            </a:fld>
            <a:endParaRPr lang="en-US" altLang="zh-CN" dirty="0"/>
          </a:p>
        </p:txBody>
      </p:sp>
    </p:spTree>
    <p:extLst>
      <p:ext uri="{BB962C8B-B14F-4D97-AF65-F5344CB8AC3E}">
        <p14:creationId xmlns:p14="http://schemas.microsoft.com/office/powerpoint/2010/main" val="4005179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sldNum" sz="quarter" idx="10"/>
          </p:nvPr>
        </p:nvSpPr>
        <p:spPr>
          <a:ln/>
        </p:spPr>
        <p:txBody>
          <a:bodyPr/>
          <a:lstStyle>
            <a:lvl1pPr>
              <a:defRPr/>
            </a:lvl1pPr>
          </a:lstStyle>
          <a:p>
            <a:fld id="{F9253DCF-2C93-4580-871F-2CF3AD984C89}" type="slidenum">
              <a:rPr lang="zh-CN" altLang="en-US"/>
              <a:pPr/>
              <a:t>‹#›</a:t>
            </a:fld>
            <a:endParaRPr lang="en-US" altLang="zh-CN" dirty="0"/>
          </a:p>
        </p:txBody>
      </p:sp>
    </p:spTree>
    <p:extLst>
      <p:ext uri="{BB962C8B-B14F-4D97-AF65-F5344CB8AC3E}">
        <p14:creationId xmlns:p14="http://schemas.microsoft.com/office/powerpoint/2010/main" val="4292920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2E79F9-2F07-4C49-B426-D03D595A197F}"/>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A304341-5045-4700-B83E-A681C36EBBE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951E80D1-9F19-4CF5-8024-B982317FD6F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C357B198-E7DE-4598-97AF-3AE0AA7E09AF}"/>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6" name="页脚占位符 5">
            <a:extLst>
              <a:ext uri="{FF2B5EF4-FFF2-40B4-BE49-F238E27FC236}">
                <a16:creationId xmlns:a16="http://schemas.microsoft.com/office/drawing/2014/main" id="{54D274BA-1BFA-4D51-8253-1E034C76EE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F4CCE0F-B8CB-4DE6-ADAE-7B0D2DD4C3BD}"/>
              </a:ext>
            </a:extLst>
          </p:cNvPr>
          <p:cNvSpPr>
            <a:spLocks noGrp="1"/>
          </p:cNvSpPr>
          <p:nvPr>
            <p:ph type="sldNum" sz="quarter" idx="12"/>
          </p:nvPr>
        </p:nvSpPr>
        <p:spPr/>
        <p:txBody>
          <a:bodyPr/>
          <a:lstStyle/>
          <a:p>
            <a:fld id="{33B3C8B8-9D62-48F7-8E35-1339B3F6646D}" type="slidenum">
              <a:rPr lang="zh-CN" altLang="en-US" smtClean="0"/>
              <a:pPr/>
              <a:t>‹#›</a:t>
            </a:fld>
            <a:endParaRPr lang="en-US" altLang="zh-CN" dirty="0"/>
          </a:p>
        </p:txBody>
      </p:sp>
    </p:spTree>
    <p:extLst>
      <p:ext uri="{BB962C8B-B14F-4D97-AF65-F5344CB8AC3E}">
        <p14:creationId xmlns:p14="http://schemas.microsoft.com/office/powerpoint/2010/main" val="11606914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2EBFB-BFEB-4A5A-AB12-15FF0DA8B46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D8469F9-EA53-4854-ADFB-0CF7E4ADA2FE}"/>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21674A2-50A6-4F12-BABF-275E40AFB407}"/>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C63A56CF-5955-4CB9-B33E-7AF95C50D22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5417421-2738-47AC-9839-850A5FD3B98B}"/>
              </a:ext>
            </a:extLst>
          </p:cNvPr>
          <p:cNvSpPr>
            <a:spLocks noGrp="1"/>
          </p:cNvSpPr>
          <p:nvPr>
            <p:ph type="sldNum" sz="quarter" idx="12"/>
          </p:nvPr>
        </p:nvSpPr>
        <p:spPr/>
        <p:txBody>
          <a:bodyPr/>
          <a:lstStyle/>
          <a:p>
            <a:fld id="{8881375A-7CF1-43C0-B4C7-B782C6D7685E}" type="slidenum">
              <a:rPr lang="zh-CN" altLang="en-US" smtClean="0"/>
              <a:pPr/>
              <a:t>‹#›</a:t>
            </a:fld>
            <a:endParaRPr lang="en-US" altLang="zh-CN" dirty="0"/>
          </a:p>
        </p:txBody>
      </p:sp>
    </p:spTree>
    <p:extLst>
      <p:ext uri="{BB962C8B-B14F-4D97-AF65-F5344CB8AC3E}">
        <p14:creationId xmlns:p14="http://schemas.microsoft.com/office/powerpoint/2010/main" val="1412923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A6F64CC-2BB8-425E-A3A7-894902853130}"/>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3B777D8-3D52-46AD-8349-D32BAF6919A9}"/>
              </a:ext>
            </a:extLst>
          </p:cNvPr>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47952D4-B07D-4A1E-AA6C-AEBDD34B7636}"/>
              </a:ext>
            </a:extLst>
          </p:cNvPr>
          <p:cNvSpPr>
            <a:spLocks noGrp="1"/>
          </p:cNvSpPr>
          <p:nvPr>
            <p:ph type="dt" sz="half" idx="10"/>
          </p:nvPr>
        </p:nvSpPr>
        <p:spPr/>
        <p:txBody>
          <a:body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59900930-A6C4-4C87-A55B-A5781940F06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AD5F9DA-779D-4B7C-90BA-42B6D904CB35}"/>
              </a:ext>
            </a:extLst>
          </p:cNvPr>
          <p:cNvSpPr>
            <a:spLocks noGrp="1"/>
          </p:cNvSpPr>
          <p:nvPr>
            <p:ph type="sldNum" sz="quarter" idx="12"/>
          </p:nvPr>
        </p:nvSpPr>
        <p:spPr/>
        <p:txBody>
          <a:bodyPr/>
          <a:lstStyle/>
          <a:p>
            <a:fld id="{E7AFCD57-BADE-4B45-B9D6-2562B9FBD952}" type="slidenum">
              <a:rPr lang="zh-CN" altLang="en-US" smtClean="0"/>
              <a:pPr/>
              <a:t>‹#›</a:t>
            </a:fld>
            <a:endParaRPr lang="en-US" altLang="zh-CN" dirty="0"/>
          </a:p>
        </p:txBody>
      </p:sp>
    </p:spTree>
    <p:extLst>
      <p:ext uri="{BB962C8B-B14F-4D97-AF65-F5344CB8AC3E}">
        <p14:creationId xmlns:p14="http://schemas.microsoft.com/office/powerpoint/2010/main" val="147465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215900"/>
            <a:ext cx="5832475" cy="692150"/>
          </a:xfrm>
        </p:spPr>
        <p:txBody>
          <a:bodyPr/>
          <a:lstStyle/>
          <a:p>
            <a:r>
              <a:rPr lang="zh-CN" altLang="en-US" noProof="1"/>
              <a:t>单击此处编辑母版标题样式</a:t>
            </a:r>
          </a:p>
        </p:txBody>
      </p:sp>
      <p:sp>
        <p:nvSpPr>
          <p:cNvPr id="3" name="表格占位符 2"/>
          <p:cNvSpPr>
            <a:spLocks noGrp="1"/>
          </p:cNvSpPr>
          <p:nvPr>
            <p:ph type="tbl" idx="1"/>
          </p:nvPr>
        </p:nvSpPr>
        <p:spPr>
          <a:xfrm>
            <a:off x="468313" y="1484313"/>
            <a:ext cx="8207375" cy="4641850"/>
          </a:xfrm>
        </p:spPr>
        <p:txBody>
          <a:bodyPr rtlCol="0">
            <a:normAutofit/>
          </a:bodyPr>
          <a:lstStyle/>
          <a:p>
            <a:pPr lvl="0"/>
            <a:endParaRPr lang="zh-CN" altLang="en-US" noProof="0"/>
          </a:p>
        </p:txBody>
      </p:sp>
      <p:sp>
        <p:nvSpPr>
          <p:cNvPr id="4" name="灯片编号占位符 3">
            <a:extLst>
              <a:ext uri="{FF2B5EF4-FFF2-40B4-BE49-F238E27FC236}">
                <a16:creationId xmlns:a16="http://schemas.microsoft.com/office/drawing/2014/main" id="{0D951D9E-444F-44BB-951E-549FB1C72075}"/>
              </a:ext>
            </a:extLst>
          </p:cNvPr>
          <p:cNvSpPr>
            <a:spLocks noGrp="1"/>
          </p:cNvSpPr>
          <p:nvPr>
            <p:ph type="sldNum" sz="quarter" idx="10"/>
          </p:nvPr>
        </p:nvSpPr>
        <p:spPr>
          <a:xfrm>
            <a:off x="468313" y="6524625"/>
            <a:ext cx="1439862" cy="196850"/>
          </a:xfrm>
        </p:spPr>
        <p:txBody>
          <a:bodyPr/>
          <a:lstStyle>
            <a:lvl1pPr>
              <a:defRPr/>
            </a:lvl1pPr>
          </a:lstStyle>
          <a:p>
            <a:r>
              <a:rPr lang="de-DE" altLang="zh-CN"/>
              <a:t>Page </a:t>
            </a:r>
            <a:r>
              <a:rPr lang="de-DE" altLang="zh-CN">
                <a:sym typeface="MS UI Gothic" panose="020B0600070205080204" pitchFamily="34" charset="-128"/>
              </a:rPr>
              <a:t></a:t>
            </a:r>
            <a:r>
              <a:rPr lang="de-DE" altLang="zh-CN"/>
              <a:t> </a:t>
            </a:r>
            <a:fld id="{3AC568ED-9A30-4AE7-BA19-FAB05D50FEE2}" type="slidenum">
              <a:rPr lang="zh-CN" altLang="en-US"/>
              <a:pPr/>
              <a:t>‹#›</a:t>
            </a:fld>
            <a:endParaRPr lang="zh-CN" altLang="en-US"/>
          </a:p>
        </p:txBody>
      </p:sp>
      <p:sp>
        <p:nvSpPr>
          <p:cNvPr id="5" name="日期占位符 3">
            <a:extLst>
              <a:ext uri="{FF2B5EF4-FFF2-40B4-BE49-F238E27FC236}">
                <a16:creationId xmlns:a16="http://schemas.microsoft.com/office/drawing/2014/main" id="{4819BF90-9AAF-4DAA-A181-88B13FABC91F}"/>
              </a:ext>
            </a:extLst>
          </p:cNvPr>
          <p:cNvSpPr>
            <a:spLocks noGrp="1"/>
          </p:cNvSpPr>
          <p:nvPr>
            <p:ph type="dt" sz="half" idx="11"/>
          </p:nvPr>
        </p:nvSpPr>
        <p:spPr/>
        <p:txBody>
          <a:bodyPr/>
          <a:lstStyle>
            <a:lvl1pPr>
              <a:defRPr/>
            </a:lvl1pPr>
          </a:lstStyle>
          <a:p>
            <a:pPr>
              <a:defRPr/>
            </a:pPr>
            <a:endParaRPr lang="zh-CN" altLang="en-US"/>
          </a:p>
        </p:txBody>
      </p:sp>
      <p:sp>
        <p:nvSpPr>
          <p:cNvPr id="6" name="页脚占位符 4">
            <a:extLst>
              <a:ext uri="{FF2B5EF4-FFF2-40B4-BE49-F238E27FC236}">
                <a16:creationId xmlns:a16="http://schemas.microsoft.com/office/drawing/2014/main" id="{E86F4C8E-DA8E-44B2-B7CD-0A19828AB285}"/>
              </a:ext>
            </a:extLst>
          </p:cNvPr>
          <p:cNvSpPr>
            <a:spLocks noGrp="1"/>
          </p:cNvSpPr>
          <p:nvPr>
            <p:ph type="ftr" sz="quarter" idx="12"/>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291960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0" y="765175"/>
            <a:ext cx="9144000" cy="935038"/>
          </a:xfrm>
        </p:spPr>
        <p:txBody>
          <a:bodyPr/>
          <a:lstStyle/>
          <a:p>
            <a:r>
              <a:rPr lang="en-US"/>
              <a:t>Click to edit Master title style</a:t>
            </a:r>
          </a:p>
        </p:txBody>
      </p:sp>
      <p:sp>
        <p:nvSpPr>
          <p:cNvPr id="3" name="Text Placeholder 2"/>
          <p:cNvSpPr>
            <a:spLocks noGrp="1"/>
          </p:cNvSpPr>
          <p:nvPr>
            <p:ph type="body" sz="half" idx="1"/>
          </p:nvPr>
        </p:nvSpPr>
        <p:spPr>
          <a:xfrm>
            <a:off x="179388" y="1916113"/>
            <a:ext cx="4316412" cy="4321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16113"/>
            <a:ext cx="4316413" cy="4321175"/>
          </a:xfrm>
        </p:spPr>
        <p:txBody>
          <a:bodyPr/>
          <a:lstStyle/>
          <a:p>
            <a:pPr lvl="0"/>
            <a:endParaRPr lang="en-US" noProof="0"/>
          </a:p>
        </p:txBody>
      </p:sp>
      <p:sp>
        <p:nvSpPr>
          <p:cNvPr id="5" name="Rectangle 4"/>
          <p:cNvSpPr>
            <a:spLocks noGrp="1" noChangeArrowheads="1"/>
          </p:cNvSpPr>
          <p:nvPr>
            <p:ph type="dt" sz="half" idx="10"/>
          </p:nvPr>
        </p:nvSpPr>
        <p:spPr>
          <a:ln/>
        </p:spPr>
        <p:txBody>
          <a:bodyPr/>
          <a:lstStyle>
            <a:lvl1pPr>
              <a:defRPr/>
            </a:lvl1pPr>
          </a:lstStyle>
          <a:p>
            <a:pPr>
              <a:defRPr/>
            </a:pPr>
            <a:r>
              <a:rPr lang="en-US"/>
              <a:t>07/08/2017</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Regional Analysis of Distributed Parameter Systems: A Tutorial</a:t>
            </a:r>
          </a:p>
        </p:txBody>
      </p:sp>
      <p:sp>
        <p:nvSpPr>
          <p:cNvPr id="7" name="Rectangle 6"/>
          <p:cNvSpPr>
            <a:spLocks noGrp="1" noChangeArrowheads="1"/>
          </p:cNvSpPr>
          <p:nvPr>
            <p:ph type="sldNum" sz="quarter" idx="12"/>
          </p:nvPr>
        </p:nvSpPr>
        <p:spPr>
          <a:ln/>
        </p:spPr>
        <p:txBody>
          <a:bodyPr/>
          <a:lstStyle>
            <a:lvl1pPr>
              <a:defRPr/>
            </a:lvl1pPr>
          </a:lstStyle>
          <a:p>
            <a:pPr>
              <a:defRPr/>
            </a:pPr>
            <a:r>
              <a:rPr lang="en-US"/>
              <a:t>Slide-</a:t>
            </a:r>
            <a:fld id="{8D3272BF-EED4-4CB1-9797-CF26CCD913DD}" type="slidenum">
              <a:rPr lang="en-US"/>
              <a:pPr>
                <a:defRPr/>
              </a:pPr>
              <a:t>‹#›</a:t>
            </a:fld>
            <a:r>
              <a:rPr lang="en-US"/>
              <a:t> of 1024</a:t>
            </a:r>
          </a:p>
        </p:txBody>
      </p:sp>
    </p:spTree>
    <p:extLst>
      <p:ext uri="{BB962C8B-B14F-4D97-AF65-F5344CB8AC3E}">
        <p14:creationId xmlns:p14="http://schemas.microsoft.com/office/powerpoint/2010/main" val="50193238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sldNum" sz="quarter" idx="10"/>
          </p:nvPr>
        </p:nvSpPr>
        <p:spPr>
          <a:ln/>
        </p:spPr>
        <p:txBody>
          <a:bodyPr/>
          <a:lstStyle>
            <a:lvl1pPr>
              <a:defRPr/>
            </a:lvl1pPr>
          </a:lstStyle>
          <a:p>
            <a:fld id="{A4D55916-8665-4B86-B4E4-279D0D2B4A6A}" type="slidenum">
              <a:rPr lang="zh-CN" altLang="en-US"/>
              <a:pPr/>
              <a:t>‹#›</a:t>
            </a:fld>
            <a:endParaRPr lang="en-US" altLang="zh-CN" dirty="0"/>
          </a:p>
        </p:txBody>
      </p:sp>
    </p:spTree>
    <p:extLst>
      <p:ext uri="{BB962C8B-B14F-4D97-AF65-F5344CB8AC3E}">
        <p14:creationId xmlns:p14="http://schemas.microsoft.com/office/powerpoint/2010/main" val="112564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366838"/>
            <a:ext cx="4038600" cy="4919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66838"/>
            <a:ext cx="4038600" cy="4919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sldNum" sz="quarter" idx="10"/>
          </p:nvPr>
        </p:nvSpPr>
        <p:spPr>
          <a:ln/>
        </p:spPr>
        <p:txBody>
          <a:bodyPr/>
          <a:lstStyle>
            <a:lvl1pPr>
              <a:defRPr/>
            </a:lvl1pPr>
          </a:lstStyle>
          <a:p>
            <a:fld id="{4F7A07B3-63AA-4B47-95E3-AE55904DD8ED}" type="slidenum">
              <a:rPr lang="zh-CN" altLang="en-US"/>
              <a:pPr/>
              <a:t>‹#›</a:t>
            </a:fld>
            <a:endParaRPr lang="en-US" altLang="zh-CN" dirty="0"/>
          </a:p>
        </p:txBody>
      </p:sp>
    </p:spTree>
    <p:extLst>
      <p:ext uri="{BB962C8B-B14F-4D97-AF65-F5344CB8AC3E}">
        <p14:creationId xmlns:p14="http://schemas.microsoft.com/office/powerpoint/2010/main" val="130422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sldNum" sz="quarter" idx="10"/>
          </p:nvPr>
        </p:nvSpPr>
        <p:spPr>
          <a:ln/>
        </p:spPr>
        <p:txBody>
          <a:bodyPr/>
          <a:lstStyle>
            <a:lvl1pPr>
              <a:defRPr/>
            </a:lvl1pPr>
          </a:lstStyle>
          <a:p>
            <a:fld id="{F8611837-3C42-4163-B9FF-0F5271014470}" type="slidenum">
              <a:rPr lang="zh-CN" altLang="en-US"/>
              <a:pPr/>
              <a:t>‹#›</a:t>
            </a:fld>
            <a:endParaRPr lang="en-US" altLang="zh-CN" dirty="0"/>
          </a:p>
        </p:txBody>
      </p:sp>
    </p:spTree>
    <p:extLst>
      <p:ext uri="{BB962C8B-B14F-4D97-AF65-F5344CB8AC3E}">
        <p14:creationId xmlns:p14="http://schemas.microsoft.com/office/powerpoint/2010/main" val="3691117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solidFill>
                  <a:srgbClr val="090A0B"/>
                </a:solidFill>
              </a:defRPr>
            </a:lvl1pPr>
          </a:lstStyle>
          <a:p>
            <a:r>
              <a:rPr lang="zh-CN" altLang="en-US" dirty="0"/>
              <a:t>单击此处编辑母版标题样式</a:t>
            </a:r>
          </a:p>
        </p:txBody>
      </p:sp>
      <p:sp>
        <p:nvSpPr>
          <p:cNvPr id="3" name="Rectangle 4"/>
          <p:cNvSpPr>
            <a:spLocks noGrp="1" noChangeArrowheads="1"/>
          </p:cNvSpPr>
          <p:nvPr>
            <p:ph type="sldNum" sz="quarter" idx="10"/>
          </p:nvPr>
        </p:nvSpPr>
        <p:spPr>
          <a:ln/>
        </p:spPr>
        <p:txBody>
          <a:bodyPr/>
          <a:lstStyle>
            <a:lvl1pPr>
              <a:defRPr>
                <a:solidFill>
                  <a:schemeClr val="bg2">
                    <a:lumMod val="10000"/>
                  </a:schemeClr>
                </a:solidFill>
              </a:defRPr>
            </a:lvl1pPr>
          </a:lstStyle>
          <a:p>
            <a:fld id="{9D2EF960-DAB6-4688-A9F2-A643B11AB05F}" type="slidenum">
              <a:rPr lang="zh-CN" altLang="en-US" smtClean="0"/>
              <a:pPr/>
              <a:t>‹#›</a:t>
            </a:fld>
            <a:endParaRPr lang="en-US" altLang="zh-CN" dirty="0"/>
          </a:p>
        </p:txBody>
      </p:sp>
      <p:sp>
        <p:nvSpPr>
          <p:cNvPr id="5" name="文本占位符 4">
            <a:extLst>
              <a:ext uri="{FF2B5EF4-FFF2-40B4-BE49-F238E27FC236}">
                <a16:creationId xmlns:a16="http://schemas.microsoft.com/office/drawing/2014/main" id="{4A30DBDF-8B30-4034-80E7-4FB75501CDEF}"/>
              </a:ext>
            </a:extLst>
          </p:cNvPr>
          <p:cNvSpPr>
            <a:spLocks noGrp="1"/>
          </p:cNvSpPr>
          <p:nvPr>
            <p:ph type="body" sz="quarter" idx="11"/>
          </p:nvPr>
        </p:nvSpPr>
        <p:spPr>
          <a:xfrm>
            <a:off x="3492500" y="1484313"/>
            <a:ext cx="914400" cy="9144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01702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fld id="{C9C22B4A-A96A-4D35-9195-14CEB66CEFA5}" type="slidenum">
              <a:rPr lang="zh-CN" altLang="en-US"/>
              <a:pPr/>
              <a:t>‹#›</a:t>
            </a:fld>
            <a:endParaRPr lang="en-US" altLang="zh-CN" dirty="0"/>
          </a:p>
        </p:txBody>
      </p:sp>
    </p:spTree>
    <p:extLst>
      <p:ext uri="{BB962C8B-B14F-4D97-AF65-F5344CB8AC3E}">
        <p14:creationId xmlns:p14="http://schemas.microsoft.com/office/powerpoint/2010/main" val="2541018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fld id="{16799340-544A-4913-AA86-7D197D90BAA9}" type="slidenum">
              <a:rPr lang="zh-CN" altLang="en-US"/>
              <a:pPr/>
              <a:t>‹#›</a:t>
            </a:fld>
            <a:endParaRPr lang="en-US" altLang="zh-CN" dirty="0"/>
          </a:p>
        </p:txBody>
      </p:sp>
    </p:spTree>
    <p:extLst>
      <p:ext uri="{BB962C8B-B14F-4D97-AF65-F5344CB8AC3E}">
        <p14:creationId xmlns:p14="http://schemas.microsoft.com/office/powerpoint/2010/main" val="1438780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sldNum" sz="quarter" idx="10"/>
          </p:nvPr>
        </p:nvSpPr>
        <p:spPr>
          <a:ln/>
        </p:spPr>
        <p:txBody>
          <a:bodyPr/>
          <a:lstStyle>
            <a:lvl1pPr>
              <a:defRPr/>
            </a:lvl1pPr>
          </a:lstStyle>
          <a:p>
            <a:fld id="{33B3C8B8-9D62-48F7-8E35-1339B3F6646D}" type="slidenum">
              <a:rPr lang="zh-CN" altLang="en-US"/>
              <a:pPr/>
              <a:t>‹#›</a:t>
            </a:fld>
            <a:endParaRPr lang="en-US" altLang="zh-CN" dirty="0"/>
          </a:p>
        </p:txBody>
      </p:sp>
    </p:spTree>
    <p:extLst>
      <p:ext uri="{BB962C8B-B14F-4D97-AF65-F5344CB8AC3E}">
        <p14:creationId xmlns:p14="http://schemas.microsoft.com/office/powerpoint/2010/main" val="4237791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3"/>
          <p:cNvSpPr>
            <a:spLocks noGrp="1" noChangeArrowheads="1"/>
          </p:cNvSpPr>
          <p:nvPr>
            <p:ph type="body" idx="1"/>
          </p:nvPr>
        </p:nvSpPr>
        <p:spPr bwMode="auto">
          <a:xfrm>
            <a:off x="457200" y="1366838"/>
            <a:ext cx="8229600" cy="491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1076" name="Rectangle 4"/>
          <p:cNvSpPr>
            <a:spLocks noGrp="1" noChangeArrowheads="1"/>
          </p:cNvSpPr>
          <p:nvPr>
            <p:ph type="sldNum" sz="quarter" idx="4"/>
          </p:nvPr>
        </p:nvSpPr>
        <p:spPr bwMode="auto">
          <a:xfrm>
            <a:off x="3352800" y="6499225"/>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solidFill>
                  <a:schemeClr val="tx1"/>
                </a:solidFill>
                <a:latin typeface="Verdana" panose="020B0604030504040204" pitchFamily="34" charset="0"/>
              </a:defRPr>
            </a:lvl1pPr>
          </a:lstStyle>
          <a:p>
            <a:fld id="{E7AFCD57-BADE-4B45-B9D6-2562B9FBD952}" type="slidenum">
              <a:rPr lang="zh-CN" altLang="en-US"/>
              <a:pPr/>
              <a:t>‹#›</a:t>
            </a:fld>
            <a:endParaRPr lang="en-US" altLang="zh-CN" dirty="0"/>
          </a:p>
        </p:txBody>
      </p:sp>
      <p:sp>
        <p:nvSpPr>
          <p:cNvPr id="131078" name="Rectangle 6"/>
          <p:cNvSpPr>
            <a:spLocks noChangeArrowheads="1"/>
          </p:cNvSpPr>
          <p:nvPr/>
        </p:nvSpPr>
        <p:spPr bwMode="ltGray">
          <a:xfrm>
            <a:off x="-9525" y="0"/>
            <a:ext cx="188913" cy="6858000"/>
          </a:xfrm>
          <a:prstGeom prst="rect">
            <a:avLst/>
          </a:prstGeom>
          <a:solidFill>
            <a:srgbClr val="BABABA"/>
          </a:solidFill>
          <a:ln w="9525">
            <a:noFill/>
            <a:miter lim="800000"/>
            <a:headEnd/>
            <a:tailEnd/>
          </a:ln>
          <a:effectLst/>
        </p:spPr>
        <p:txBody>
          <a:bodyPr wrap="none" anchor="ctr"/>
          <a:lstStyle/>
          <a:p>
            <a:pPr>
              <a:defRPr/>
            </a:pPr>
            <a:endParaRPr lang="zh-CN" altLang="en-US">
              <a:latin typeface="Arial" charset="0"/>
              <a:ea typeface="宋体" charset="-122"/>
            </a:endParaRPr>
          </a:p>
        </p:txBody>
      </p:sp>
      <p:sp>
        <p:nvSpPr>
          <p:cNvPr id="131079" name="Rectangle 7"/>
          <p:cNvSpPr>
            <a:spLocks noChangeArrowheads="1"/>
          </p:cNvSpPr>
          <p:nvPr/>
        </p:nvSpPr>
        <p:spPr bwMode="ltGray">
          <a:xfrm>
            <a:off x="0" y="404813"/>
            <a:ext cx="184150" cy="720725"/>
          </a:xfrm>
          <a:prstGeom prst="rect">
            <a:avLst/>
          </a:prstGeom>
          <a:solidFill>
            <a:schemeClr val="bg2"/>
          </a:solidFill>
          <a:ln w="9525">
            <a:noFill/>
            <a:miter lim="800000"/>
            <a:headEnd/>
            <a:tailEnd/>
          </a:ln>
          <a:effectLst/>
        </p:spPr>
        <p:txBody>
          <a:bodyPr wrap="none" anchor="ctr"/>
          <a:lstStyle/>
          <a:p>
            <a:pPr>
              <a:defRPr/>
            </a:pPr>
            <a:endParaRPr lang="zh-CN" altLang="en-US">
              <a:latin typeface="Arial" charset="0"/>
              <a:ea typeface="宋体" charset="-122"/>
            </a:endParaRPr>
          </a:p>
        </p:txBody>
      </p:sp>
      <p:sp>
        <p:nvSpPr>
          <p:cNvPr id="131080" name="Rectangle 8"/>
          <p:cNvSpPr>
            <a:spLocks noChangeArrowheads="1"/>
          </p:cNvSpPr>
          <p:nvPr/>
        </p:nvSpPr>
        <p:spPr bwMode="ltGray">
          <a:xfrm>
            <a:off x="-14288" y="1128713"/>
            <a:ext cx="184151" cy="720725"/>
          </a:xfrm>
          <a:prstGeom prst="rect">
            <a:avLst/>
          </a:prstGeom>
          <a:solidFill>
            <a:schemeClr val="accent2"/>
          </a:solidFill>
          <a:ln w="9525">
            <a:noFill/>
            <a:miter lim="800000"/>
            <a:headEnd/>
            <a:tailEnd/>
          </a:ln>
          <a:effectLst/>
        </p:spPr>
        <p:txBody>
          <a:bodyPr wrap="none" anchor="ctr"/>
          <a:lstStyle/>
          <a:p>
            <a:pPr>
              <a:defRPr/>
            </a:pPr>
            <a:endParaRPr lang="zh-CN" altLang="en-US">
              <a:latin typeface="Arial" charset="0"/>
              <a:ea typeface="宋体" charset="-122"/>
            </a:endParaRPr>
          </a:p>
        </p:txBody>
      </p:sp>
      <p:sp>
        <p:nvSpPr>
          <p:cNvPr id="131081" name="Rectangle 9"/>
          <p:cNvSpPr>
            <a:spLocks noChangeArrowheads="1"/>
          </p:cNvSpPr>
          <p:nvPr/>
        </p:nvSpPr>
        <p:spPr bwMode="ltGray">
          <a:xfrm>
            <a:off x="-14288" y="1847850"/>
            <a:ext cx="184151" cy="720725"/>
          </a:xfrm>
          <a:prstGeom prst="rect">
            <a:avLst/>
          </a:prstGeom>
          <a:solidFill>
            <a:schemeClr val="accent1"/>
          </a:solidFill>
          <a:ln w="9525">
            <a:noFill/>
            <a:miter lim="800000"/>
            <a:headEnd/>
            <a:tailEnd/>
          </a:ln>
          <a:effectLst/>
        </p:spPr>
        <p:txBody>
          <a:bodyPr wrap="none" anchor="ctr"/>
          <a:lstStyle/>
          <a:p>
            <a:pPr>
              <a:defRPr/>
            </a:pPr>
            <a:endParaRPr lang="zh-CN" altLang="en-US">
              <a:latin typeface="Arial" charset="0"/>
              <a:ea typeface="宋体" charset="-122"/>
            </a:endParaRPr>
          </a:p>
        </p:txBody>
      </p:sp>
      <p:sp>
        <p:nvSpPr>
          <p:cNvPr id="131082" name="Rectangle 10"/>
          <p:cNvSpPr>
            <a:spLocks noChangeArrowheads="1"/>
          </p:cNvSpPr>
          <p:nvPr/>
        </p:nvSpPr>
        <p:spPr bwMode="ltGray">
          <a:xfrm>
            <a:off x="-14288" y="2552700"/>
            <a:ext cx="184151" cy="720725"/>
          </a:xfrm>
          <a:prstGeom prst="rect">
            <a:avLst/>
          </a:prstGeom>
          <a:solidFill>
            <a:schemeClr val="tx1"/>
          </a:solidFill>
          <a:ln w="9525">
            <a:noFill/>
            <a:miter lim="800000"/>
            <a:headEnd/>
            <a:tailEnd/>
          </a:ln>
          <a:effectLst/>
        </p:spPr>
        <p:txBody>
          <a:bodyPr wrap="none" anchor="ctr"/>
          <a:lstStyle/>
          <a:p>
            <a:pPr>
              <a:defRPr/>
            </a:pPr>
            <a:endParaRPr lang="zh-CN" altLang="en-US">
              <a:latin typeface="Arial" charset="0"/>
              <a:ea typeface="宋体" charset="-122"/>
            </a:endParaRPr>
          </a:p>
        </p:txBody>
      </p:sp>
    </p:spTree>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Lst>
  <p:txStyles>
    <p:titleStyle>
      <a:lvl1pPr algn="ctr" rtl="0" eaLnBrk="0" fontAlgn="base" hangingPunct="0">
        <a:spcBef>
          <a:spcPct val="0"/>
        </a:spcBef>
        <a:spcAft>
          <a:spcPct val="0"/>
        </a:spcAft>
        <a:defRPr sz="3200" b="1">
          <a:solidFill>
            <a:schemeClr val="bg1"/>
          </a:solidFill>
          <a:latin typeface="+mj-lt"/>
          <a:ea typeface="+mj-ea"/>
          <a:cs typeface="+mj-cs"/>
        </a:defRPr>
      </a:lvl1pPr>
      <a:lvl2pPr algn="ctr" rtl="0" eaLnBrk="0" fontAlgn="base" hangingPunct="0">
        <a:spcBef>
          <a:spcPct val="0"/>
        </a:spcBef>
        <a:spcAft>
          <a:spcPct val="0"/>
        </a:spcAft>
        <a:defRPr sz="3200" b="1">
          <a:solidFill>
            <a:schemeClr val="bg1"/>
          </a:solidFill>
          <a:latin typeface="Verdana" pitchFamily="34" charset="0"/>
          <a:ea typeface="宋体" charset="-122"/>
        </a:defRPr>
      </a:lvl2pPr>
      <a:lvl3pPr algn="ctr" rtl="0" eaLnBrk="0" fontAlgn="base" hangingPunct="0">
        <a:spcBef>
          <a:spcPct val="0"/>
        </a:spcBef>
        <a:spcAft>
          <a:spcPct val="0"/>
        </a:spcAft>
        <a:defRPr sz="3200" b="1">
          <a:solidFill>
            <a:schemeClr val="bg1"/>
          </a:solidFill>
          <a:latin typeface="Verdana" pitchFamily="34" charset="0"/>
          <a:ea typeface="宋体" charset="-122"/>
        </a:defRPr>
      </a:lvl3pPr>
      <a:lvl4pPr algn="ctr" rtl="0" eaLnBrk="0" fontAlgn="base" hangingPunct="0">
        <a:spcBef>
          <a:spcPct val="0"/>
        </a:spcBef>
        <a:spcAft>
          <a:spcPct val="0"/>
        </a:spcAft>
        <a:defRPr sz="3200" b="1">
          <a:solidFill>
            <a:schemeClr val="bg1"/>
          </a:solidFill>
          <a:latin typeface="Verdana" pitchFamily="34" charset="0"/>
          <a:ea typeface="宋体" charset="-122"/>
        </a:defRPr>
      </a:lvl4pPr>
      <a:lvl5pPr algn="ctr" rtl="0" eaLnBrk="0" fontAlgn="base" hangingPunct="0">
        <a:spcBef>
          <a:spcPct val="0"/>
        </a:spcBef>
        <a:spcAft>
          <a:spcPct val="0"/>
        </a:spcAft>
        <a:defRPr sz="3200" b="1">
          <a:solidFill>
            <a:schemeClr val="bg1"/>
          </a:solidFill>
          <a:latin typeface="Verdana" pitchFamily="34" charset="0"/>
          <a:ea typeface="宋体" charset="-122"/>
        </a:defRPr>
      </a:lvl5pPr>
      <a:lvl6pPr marL="457200" algn="ctr" rtl="0" fontAlgn="base">
        <a:spcBef>
          <a:spcPct val="0"/>
        </a:spcBef>
        <a:spcAft>
          <a:spcPct val="0"/>
        </a:spcAft>
        <a:defRPr sz="3200" b="1">
          <a:solidFill>
            <a:schemeClr val="bg1"/>
          </a:solidFill>
          <a:latin typeface="Verdana" pitchFamily="34" charset="0"/>
          <a:ea typeface="宋体" charset="-122"/>
        </a:defRPr>
      </a:lvl6pPr>
      <a:lvl7pPr marL="914400" algn="ctr" rtl="0" fontAlgn="base">
        <a:spcBef>
          <a:spcPct val="0"/>
        </a:spcBef>
        <a:spcAft>
          <a:spcPct val="0"/>
        </a:spcAft>
        <a:defRPr sz="3200" b="1">
          <a:solidFill>
            <a:schemeClr val="bg1"/>
          </a:solidFill>
          <a:latin typeface="Verdana" pitchFamily="34" charset="0"/>
          <a:ea typeface="宋体" charset="-122"/>
        </a:defRPr>
      </a:lvl7pPr>
      <a:lvl8pPr marL="1371600" algn="ctr" rtl="0" fontAlgn="base">
        <a:spcBef>
          <a:spcPct val="0"/>
        </a:spcBef>
        <a:spcAft>
          <a:spcPct val="0"/>
        </a:spcAft>
        <a:defRPr sz="3200" b="1">
          <a:solidFill>
            <a:schemeClr val="bg1"/>
          </a:solidFill>
          <a:latin typeface="Verdana" pitchFamily="34" charset="0"/>
          <a:ea typeface="宋体" charset="-122"/>
        </a:defRPr>
      </a:lvl8pPr>
      <a:lvl9pPr marL="1828800" algn="ctr" rtl="0" fontAlgn="base">
        <a:spcBef>
          <a:spcPct val="0"/>
        </a:spcBef>
        <a:spcAft>
          <a:spcPct val="0"/>
        </a:spcAft>
        <a:defRPr sz="3200" b="1">
          <a:solidFill>
            <a:schemeClr val="bg1"/>
          </a:solidFill>
          <a:latin typeface="Verdana" pitchFamily="34" charset="0"/>
          <a:ea typeface="宋体" charset="-122"/>
        </a:defRPr>
      </a:lvl9pPr>
    </p:titleStyle>
    <p:bodyStyle>
      <a:lvl1pPr marL="342900" indent="-342900" algn="l" rtl="0" eaLnBrk="0" fontAlgn="base" hangingPunct="0">
        <a:spcBef>
          <a:spcPct val="20000"/>
        </a:spcBef>
        <a:spcAft>
          <a:spcPct val="0"/>
        </a:spcAft>
        <a:buClr>
          <a:schemeClr val="hlink"/>
        </a:buClr>
        <a:buFont typeface="Wingdings" panose="05000000000000000000" pitchFamily="2" charset="2"/>
        <a:buChar char="v"/>
        <a:defRPr sz="2800">
          <a:solidFill>
            <a:srgbClr val="02058C"/>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rgbClr val="02058C"/>
          </a:solidFill>
          <a:latin typeface="+mn-lt"/>
          <a:ea typeface="+mn-ea"/>
        </a:defRPr>
      </a:lvl2pPr>
      <a:lvl3pPr marL="1143000" indent="-228600" algn="l" rtl="0" eaLnBrk="0" fontAlgn="base" hangingPunct="0">
        <a:spcBef>
          <a:spcPct val="20000"/>
        </a:spcBef>
        <a:spcAft>
          <a:spcPct val="0"/>
        </a:spcAft>
        <a:buClr>
          <a:schemeClr val="tx1"/>
        </a:buClr>
        <a:buChar char="•"/>
        <a:defRPr sz="2400">
          <a:solidFill>
            <a:srgbClr val="02058C"/>
          </a:solidFill>
          <a:latin typeface="+mn-lt"/>
          <a:ea typeface="+mn-ea"/>
        </a:defRPr>
      </a:lvl3pPr>
      <a:lvl4pPr marL="1600200" indent="-228600" algn="l" rtl="0" eaLnBrk="0" fontAlgn="base" hangingPunct="0">
        <a:spcBef>
          <a:spcPct val="20000"/>
        </a:spcBef>
        <a:spcAft>
          <a:spcPct val="0"/>
        </a:spcAft>
        <a:buChar char="–"/>
        <a:defRPr sz="2000">
          <a:solidFill>
            <a:srgbClr val="02058C"/>
          </a:solidFill>
          <a:latin typeface="+mn-lt"/>
          <a:ea typeface="+mn-ea"/>
        </a:defRPr>
      </a:lvl4pPr>
      <a:lvl5pPr marL="2057400" indent="-228600" algn="l" rtl="0" eaLnBrk="0" fontAlgn="base" hangingPunct="0">
        <a:spcBef>
          <a:spcPct val="20000"/>
        </a:spcBef>
        <a:spcAft>
          <a:spcPct val="0"/>
        </a:spcAft>
        <a:buChar char="»"/>
        <a:defRPr sz="2000">
          <a:solidFill>
            <a:srgbClr val="02058C"/>
          </a:solidFill>
          <a:latin typeface="+mn-lt"/>
          <a:ea typeface="+mn-ea"/>
        </a:defRPr>
      </a:lvl5pPr>
      <a:lvl6pPr marL="2514600" indent="-228600" algn="l" rtl="0" fontAlgn="base">
        <a:spcBef>
          <a:spcPct val="20000"/>
        </a:spcBef>
        <a:spcAft>
          <a:spcPct val="0"/>
        </a:spcAft>
        <a:buChar char="»"/>
        <a:defRPr sz="2000">
          <a:solidFill>
            <a:srgbClr val="02058C"/>
          </a:solidFill>
          <a:latin typeface="+mn-lt"/>
          <a:ea typeface="+mn-ea"/>
        </a:defRPr>
      </a:lvl6pPr>
      <a:lvl7pPr marL="2971800" indent="-228600" algn="l" rtl="0" fontAlgn="base">
        <a:spcBef>
          <a:spcPct val="20000"/>
        </a:spcBef>
        <a:spcAft>
          <a:spcPct val="0"/>
        </a:spcAft>
        <a:buChar char="»"/>
        <a:defRPr sz="2000">
          <a:solidFill>
            <a:srgbClr val="02058C"/>
          </a:solidFill>
          <a:latin typeface="+mn-lt"/>
          <a:ea typeface="+mn-ea"/>
        </a:defRPr>
      </a:lvl7pPr>
      <a:lvl8pPr marL="3429000" indent="-228600" algn="l" rtl="0" fontAlgn="base">
        <a:spcBef>
          <a:spcPct val="20000"/>
        </a:spcBef>
        <a:spcAft>
          <a:spcPct val="0"/>
        </a:spcAft>
        <a:buChar char="»"/>
        <a:defRPr sz="2000">
          <a:solidFill>
            <a:srgbClr val="02058C"/>
          </a:solidFill>
          <a:latin typeface="+mn-lt"/>
          <a:ea typeface="+mn-ea"/>
        </a:defRPr>
      </a:lvl8pPr>
      <a:lvl9pPr marL="3886200" indent="-228600" algn="l" rtl="0" fontAlgn="base">
        <a:spcBef>
          <a:spcPct val="20000"/>
        </a:spcBef>
        <a:spcAft>
          <a:spcPct val="0"/>
        </a:spcAft>
        <a:buChar char="»"/>
        <a:defRPr sz="2000">
          <a:solidFill>
            <a:srgbClr val="02058C"/>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AB6F2EE-C635-428D-BB17-27ECB2ABE0AE}"/>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5838C6F9-925F-4029-8260-3E9047586E3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58F3229-F86A-435B-957F-9A96486E457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CA323F3-7AD8-468E-8B60-6B3993A63701}" type="datetimeFigureOut">
              <a:rPr lang="zh-CN" altLang="en-US" smtClean="0"/>
              <a:t>2019/4/1</a:t>
            </a:fld>
            <a:endParaRPr lang="zh-CN" altLang="en-US"/>
          </a:p>
        </p:txBody>
      </p:sp>
      <p:sp>
        <p:nvSpPr>
          <p:cNvPr id="5" name="页脚占位符 4">
            <a:extLst>
              <a:ext uri="{FF2B5EF4-FFF2-40B4-BE49-F238E27FC236}">
                <a16:creationId xmlns:a16="http://schemas.microsoft.com/office/drawing/2014/main" id="{D77BF9F5-8EF9-4DEE-A6DF-82F915C036A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B73643E-4A24-4B25-89A2-ADB9DDEB025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7AFCD57-BADE-4B45-B9D6-2562B9FBD952}" type="slidenum">
              <a:rPr lang="zh-CN" altLang="en-US" smtClean="0"/>
              <a:pPr/>
              <a:t>‹#›</a:t>
            </a:fld>
            <a:endParaRPr lang="en-US" altLang="zh-CN" dirty="0"/>
          </a:p>
        </p:txBody>
      </p:sp>
    </p:spTree>
    <p:extLst>
      <p:ext uri="{BB962C8B-B14F-4D97-AF65-F5344CB8AC3E}">
        <p14:creationId xmlns:p14="http://schemas.microsoft.com/office/powerpoint/2010/main" val="3121859606"/>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gefd@cug.edu.cn"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7.e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3.xml"/><Relationship Id="rId5" Type="http://schemas.openxmlformats.org/officeDocument/2006/relationships/image" Target="../media/image37.jpg"/><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8.xml"/><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oleObject" Target="../embeddings/oleObject2.bin"/><Relationship Id="rId7" Type="http://schemas.openxmlformats.org/officeDocument/2006/relationships/oleObject" Target="../embeddings/oleObject4.bin"/><Relationship Id="rId12" Type="http://schemas.openxmlformats.org/officeDocument/2006/relationships/image" Target="../media/image52.png"/><Relationship Id="rId2" Type="http://schemas.openxmlformats.org/officeDocument/2006/relationships/slideLayout" Target="../slideLayouts/slideLayout18.xml"/><Relationship Id="rId1" Type="http://schemas.openxmlformats.org/officeDocument/2006/relationships/vmlDrawing" Target="../drawings/vmlDrawing2.vml"/><Relationship Id="rId6" Type="http://schemas.openxmlformats.org/officeDocument/2006/relationships/image" Target="../media/image49.png"/><Relationship Id="rId11" Type="http://schemas.openxmlformats.org/officeDocument/2006/relationships/oleObject" Target="../embeddings/oleObject6.bin"/><Relationship Id="rId5" Type="http://schemas.openxmlformats.org/officeDocument/2006/relationships/oleObject" Target="../embeddings/oleObject3.bin"/><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oleObject" Target="../embeddings/oleObject5.bin"/></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image" Target="../media/image64.jpeg"/><Relationship Id="rId1" Type="http://schemas.openxmlformats.org/officeDocument/2006/relationships/slideLayout" Target="../slideLayouts/slideLayout18.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 Id="rId9" Type="http://schemas.openxmlformats.org/officeDocument/2006/relationships/image" Target="../media/image71.jpeg"/></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8.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4.png"/></Relationships>
</file>

<file path=ppt/slides/_rels/slide43.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4.xml"/><Relationship Id="rId1" Type="http://schemas.openxmlformats.org/officeDocument/2006/relationships/vmlDrawing" Target="../drawings/vmlDrawing3.vml"/><Relationship Id="rId5" Type="http://schemas.openxmlformats.org/officeDocument/2006/relationships/image" Target="../media/image90.wmf"/><Relationship Id="rId4" Type="http://schemas.openxmlformats.org/officeDocument/2006/relationships/oleObject" Target="../embeddings/oleObject7.bin"/></Relationships>
</file>

<file path=ppt/slides/_rels/slide4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oleObject" Target="../embeddings/oleObject14.bin"/><Relationship Id="rId3" Type="http://schemas.openxmlformats.org/officeDocument/2006/relationships/notesSlide" Target="../notesSlides/notesSlide12.xml"/><Relationship Id="rId7" Type="http://schemas.openxmlformats.org/officeDocument/2006/relationships/oleObject" Target="../embeddings/oleObject9.bin"/><Relationship Id="rId12"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91.png"/><Relationship Id="rId11" Type="http://schemas.openxmlformats.org/officeDocument/2006/relationships/oleObject" Target="../embeddings/oleObject12.bin"/><Relationship Id="rId5" Type="http://schemas.openxmlformats.org/officeDocument/2006/relationships/oleObject" Target="../embeddings/oleObject8.bin"/><Relationship Id="rId10" Type="http://schemas.openxmlformats.org/officeDocument/2006/relationships/oleObject" Target="../embeddings/oleObject11.bin"/><Relationship Id="rId4" Type="http://schemas.openxmlformats.org/officeDocument/2006/relationships/image" Target="../media/image93.wmf"/><Relationship Id="rId9"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97.jpeg"/><Relationship Id="rId4" Type="http://schemas.openxmlformats.org/officeDocument/2006/relationships/hyperlink" Target="http://www.nasa.gov/centers/goddard/images/content/95621main_Very-Dry-field.jpg"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98.GI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5" Type="http://schemas.openxmlformats.org/officeDocument/2006/relationships/image" Target="../media/image102.png"/><Relationship Id="rId4" Type="http://schemas.openxmlformats.org/officeDocument/2006/relationships/image" Target="../media/image101.png"/></Relationships>
</file>

<file path=ppt/slides/_rels/slide55.xml.rels><?xml version="1.0" encoding="UTF-8" standalone="yes"?>
<Relationships xmlns="http://schemas.openxmlformats.org/package/2006/relationships"><Relationship Id="rId3" Type="http://schemas.openxmlformats.org/officeDocument/2006/relationships/image" Target="../media/image103.tiff"/><Relationship Id="rId7" Type="http://schemas.openxmlformats.org/officeDocument/2006/relationships/image" Target="../media/image107.jp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6.emf"/><Relationship Id="rId5" Type="http://schemas.openxmlformats.org/officeDocument/2006/relationships/image" Target="../media/image105.jpeg"/><Relationship Id="rId4" Type="http://schemas.openxmlformats.org/officeDocument/2006/relationships/image" Target="../media/image104.tif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5" Type="http://schemas.openxmlformats.org/officeDocument/2006/relationships/image" Target="../media/image15.jpe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556792"/>
            <a:ext cx="8676964" cy="1872208"/>
          </a:xfrm>
          <a:prstGeom prst="rect">
            <a:avLst/>
          </a:prstGeom>
        </p:spPr>
        <p:txBody>
          <a:bodyPr>
            <a:noAutofit/>
          </a:bodyPr>
          <a:lstStyle/>
          <a:p>
            <a:pPr algn="ctr">
              <a:lnSpc>
                <a:spcPct val="130000"/>
              </a:lnSpc>
            </a:pPr>
            <a:r>
              <a:rPr lang="zh-CN" altLang="en-US" sz="4800" dirty="0">
                <a:solidFill>
                  <a:srgbClr val="0000FF"/>
                </a:solidFill>
                <a:latin typeface="华文楷体" panose="02010600040101010101" pitchFamily="2" charset="-122"/>
                <a:ea typeface="华文楷体" panose="02010600040101010101" pitchFamily="2" charset="-122"/>
              </a:rPr>
              <a:t>基于计算机的</a:t>
            </a:r>
            <a:r>
              <a:rPr lang="en-US" altLang="zh-CN" sz="4800" dirty="0">
                <a:solidFill>
                  <a:srgbClr val="0000FF"/>
                </a:solidFill>
                <a:latin typeface="华文楷体" panose="02010600040101010101" pitchFamily="2" charset="-122"/>
                <a:ea typeface="华文楷体" panose="02010600040101010101" pitchFamily="2" charset="-122"/>
              </a:rPr>
              <a:t>CPS</a:t>
            </a:r>
            <a:r>
              <a:rPr lang="zh-CN" altLang="en-US" sz="4800" dirty="0">
                <a:solidFill>
                  <a:srgbClr val="0000FF"/>
                </a:solidFill>
                <a:latin typeface="华文楷体" panose="02010600040101010101" pitchFamily="2" charset="-122"/>
                <a:ea typeface="华文楷体" panose="02010600040101010101" pitchFamily="2" charset="-122"/>
              </a:rPr>
              <a:t>分析、设计</a:t>
            </a:r>
            <a:br>
              <a:rPr lang="en-US" altLang="zh-CN" sz="4800" dirty="0">
                <a:solidFill>
                  <a:srgbClr val="0000FF"/>
                </a:solidFill>
                <a:latin typeface="华文楷体" panose="02010600040101010101" pitchFamily="2" charset="-122"/>
                <a:ea typeface="华文楷体" panose="02010600040101010101" pitchFamily="2" charset="-122"/>
              </a:rPr>
            </a:br>
            <a:r>
              <a:rPr lang="zh-CN" altLang="en-US" sz="4800" dirty="0">
                <a:solidFill>
                  <a:srgbClr val="0000FF"/>
                </a:solidFill>
                <a:latin typeface="华文楷体" panose="02010600040101010101" pitchFamily="2" charset="-122"/>
                <a:ea typeface="华文楷体" panose="02010600040101010101" pitchFamily="2" charset="-122"/>
              </a:rPr>
              <a:t>与实现</a:t>
            </a:r>
            <a:r>
              <a:rPr lang="en-US" sz="4800"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rPr>
              <a:t> </a:t>
            </a:r>
            <a:endParaRPr lang="zh-CN" altLang="en-US" sz="4800" dirty="0">
              <a:solidFill>
                <a:srgbClr val="0000FF"/>
              </a:solidFill>
              <a:latin typeface="华文楷体" panose="02010600040101010101" pitchFamily="2" charset="-122"/>
              <a:ea typeface="华文楷体" panose="0201060004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E6554350-2279-4958-98AE-44BD69D730B3}"/>
              </a:ext>
            </a:extLst>
          </p:cNvPr>
          <p:cNvSpPr txBox="1"/>
          <p:nvPr/>
        </p:nvSpPr>
        <p:spPr>
          <a:xfrm>
            <a:off x="1907704" y="3797799"/>
            <a:ext cx="6120680" cy="1499321"/>
          </a:xfrm>
          <a:prstGeom prst="rect">
            <a:avLst/>
          </a:prstGeom>
          <a:noFill/>
        </p:spPr>
        <p:txBody>
          <a:bodyPr wrap="square" rtlCol="0">
            <a:spAutoFit/>
          </a:bodyPr>
          <a:lstStyle/>
          <a:p>
            <a:pPr algn="l">
              <a:lnSpc>
                <a:spcPct val="150000"/>
              </a:lnSpc>
            </a:pPr>
            <a:r>
              <a:rPr lang="zh-CN" altLang="en-US" sz="3200" dirty="0">
                <a:solidFill>
                  <a:schemeClr val="tx1">
                    <a:lumMod val="50000"/>
                  </a:schemeClr>
                </a:solidFill>
                <a:latin typeface="华文楷体" panose="02010600040101010101" pitchFamily="2" charset="-122"/>
                <a:ea typeface="华文楷体" panose="02010600040101010101" pitchFamily="2" charset="-122"/>
              </a:rPr>
              <a:t>授课老师</a:t>
            </a:r>
            <a:r>
              <a:rPr lang="en-US" altLang="zh-CN" sz="3200" dirty="0">
                <a:solidFill>
                  <a:schemeClr val="tx1">
                    <a:lumMod val="50000"/>
                  </a:schemeClr>
                </a:solidFill>
                <a:latin typeface="华文楷体" panose="02010600040101010101" pitchFamily="2" charset="-122"/>
                <a:ea typeface="华文楷体" panose="02010600040101010101" pitchFamily="2" charset="-122"/>
              </a:rPr>
              <a:t>:  </a:t>
            </a:r>
            <a:r>
              <a:rPr lang="zh-CN" altLang="en-US" sz="3200" dirty="0">
                <a:solidFill>
                  <a:schemeClr val="tx1">
                    <a:lumMod val="50000"/>
                  </a:schemeClr>
                </a:solidFill>
                <a:latin typeface="华文楷体" panose="02010600040101010101" pitchFamily="2" charset="-122"/>
                <a:ea typeface="华文楷体" panose="02010600040101010101" pitchFamily="2" charset="-122"/>
              </a:rPr>
              <a:t>葛富东</a:t>
            </a:r>
            <a:br>
              <a:rPr lang="en-US" altLang="zh-CN" sz="3200" dirty="0">
                <a:solidFill>
                  <a:schemeClr val="tx1">
                    <a:lumMod val="50000"/>
                  </a:schemeClr>
                </a:solidFill>
                <a:latin typeface="华文楷体" panose="02010600040101010101" pitchFamily="2" charset="-122"/>
                <a:ea typeface="华文楷体" panose="02010600040101010101" pitchFamily="2" charset="-122"/>
              </a:rPr>
            </a:br>
            <a:r>
              <a:rPr lang="zh-CN" altLang="en-US" sz="3200" dirty="0">
                <a:solidFill>
                  <a:schemeClr val="tx1">
                    <a:lumMod val="50000"/>
                  </a:schemeClr>
                </a:solidFill>
                <a:latin typeface="华文楷体" panose="02010600040101010101" pitchFamily="2" charset="-122"/>
                <a:ea typeface="华文楷体" panose="02010600040101010101" pitchFamily="2" charset="-122"/>
              </a:rPr>
              <a:t>邮       箱：</a:t>
            </a:r>
            <a:r>
              <a:rPr lang="en-US" altLang="zh-CN" sz="3200" dirty="0">
                <a:solidFill>
                  <a:srgbClr val="0000FF"/>
                </a:solidFill>
                <a:latin typeface="华文楷体" panose="02010600040101010101" pitchFamily="2" charset="-122"/>
                <a:ea typeface="华文楷体" panose="02010600040101010101" pitchFamily="2" charset="-122"/>
                <a:cs typeface="+mj-cs"/>
                <a:hlinkClick r:id="rId3"/>
              </a:rPr>
              <a:t>gefd@cug.edu.cn</a:t>
            </a:r>
            <a:r>
              <a:rPr lang="en-US" altLang="zh-CN" sz="3200" dirty="0">
                <a:solidFill>
                  <a:srgbClr val="0000FF"/>
                </a:solidFill>
                <a:latin typeface="华文楷体" panose="02010600040101010101" pitchFamily="2" charset="-122"/>
                <a:ea typeface="华文楷体" panose="02010600040101010101" pitchFamily="2" charset="-122"/>
                <a:cs typeface="+mj-cs"/>
              </a:rPr>
              <a:t> </a:t>
            </a:r>
            <a:endParaRPr lang="zh-CN" altLang="en-US" sz="3200" dirty="0">
              <a:solidFill>
                <a:srgbClr val="0000FF"/>
              </a:solidFill>
              <a:latin typeface="华文楷体" panose="02010600040101010101" pitchFamily="2" charset="-122"/>
              <a:ea typeface="华文楷体" panose="02010600040101010101" pitchFamily="2" charset="-122"/>
              <a:cs typeface="+mj-cs"/>
            </a:endParaRPr>
          </a:p>
        </p:txBody>
      </p:sp>
      <p:sp>
        <p:nvSpPr>
          <p:cNvPr id="3" name="文本框 2">
            <a:extLst>
              <a:ext uri="{FF2B5EF4-FFF2-40B4-BE49-F238E27FC236}">
                <a16:creationId xmlns:a16="http://schemas.microsoft.com/office/drawing/2014/main" id="{C0FAC630-2F3C-4F09-BFB3-D849D3F62DE5}"/>
              </a:ext>
            </a:extLst>
          </p:cNvPr>
          <p:cNvSpPr txBox="1"/>
          <p:nvPr/>
        </p:nvSpPr>
        <p:spPr>
          <a:xfrm>
            <a:off x="107504" y="620688"/>
            <a:ext cx="6876256" cy="646331"/>
          </a:xfrm>
          <a:prstGeom prst="rect">
            <a:avLst/>
          </a:prstGeom>
          <a:noFill/>
        </p:spPr>
        <p:txBody>
          <a:bodyPr wrap="square" rtlCol="0">
            <a:spAutoFit/>
          </a:bodyPr>
          <a:lstStyle/>
          <a:p>
            <a:pPr algn="l"/>
            <a:r>
              <a:rPr lang="en-US" altLang="zh-CN" sz="3600" b="0" dirty="0">
                <a:solidFill>
                  <a:schemeClr val="tx1"/>
                </a:solidFill>
                <a:latin typeface="华文楷体" panose="02010600040101010101" pitchFamily="2" charset="-122"/>
                <a:ea typeface="华文楷体" panose="02010600040101010101" pitchFamily="2" charset="-122"/>
              </a:rPr>
              <a:t>《</a:t>
            </a:r>
            <a:r>
              <a:rPr lang="zh-CN" altLang="en-US" sz="3600" b="0" dirty="0">
                <a:solidFill>
                  <a:schemeClr val="tx1"/>
                </a:solidFill>
                <a:latin typeface="华文楷体" panose="02010600040101010101" pitchFamily="2" charset="-122"/>
                <a:ea typeface="华文楷体" panose="02010600040101010101" pitchFamily="2" charset="-122"/>
              </a:rPr>
              <a:t>计算机前沿介绍</a:t>
            </a:r>
            <a:r>
              <a:rPr lang="en-US" altLang="zh-CN" sz="3600" b="0" dirty="0">
                <a:solidFill>
                  <a:schemeClr val="tx1"/>
                </a:solidFill>
                <a:latin typeface="华文楷体" panose="02010600040101010101" pitchFamily="2" charset="-122"/>
                <a:ea typeface="华文楷体" panose="02010600040101010101" pitchFamily="2" charset="-122"/>
              </a:rPr>
              <a:t>》</a:t>
            </a:r>
            <a:r>
              <a:rPr lang="zh-CN" altLang="en-US" sz="3600" b="0" dirty="0">
                <a:solidFill>
                  <a:schemeClr val="tx1"/>
                </a:solidFill>
                <a:latin typeface="华文楷体" panose="02010600040101010101" pitchFamily="2" charset="-122"/>
                <a:ea typeface="华文楷体" panose="02010600040101010101" pitchFamily="2" charset="-122"/>
              </a:rPr>
              <a:t>之</a:t>
            </a:r>
          </a:p>
        </p:txBody>
      </p:sp>
    </p:spTree>
    <p:extLst>
      <p:ext uri="{BB962C8B-B14F-4D97-AF65-F5344CB8AC3E}">
        <p14:creationId xmlns:p14="http://schemas.microsoft.com/office/powerpoint/2010/main" val="3540808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TextBox 2">
            <a:extLst>
              <a:ext uri="{FF2B5EF4-FFF2-40B4-BE49-F238E27FC236}">
                <a16:creationId xmlns:a16="http://schemas.microsoft.com/office/drawing/2014/main" id="{0C03CBC0-BDF0-4EE5-958D-DE10C62727DA}"/>
              </a:ext>
            </a:extLst>
          </p:cNvPr>
          <p:cNvSpPr>
            <a:spLocks noChangeArrowheads="1"/>
          </p:cNvSpPr>
          <p:nvPr/>
        </p:nvSpPr>
        <p:spPr bwMode="auto">
          <a:xfrm>
            <a:off x="71438" y="101600"/>
            <a:ext cx="2159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b="1" dirty="0">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CPS</a:t>
            </a:r>
            <a:r>
              <a:rPr lang="zh-CN" altLang="en-US" sz="1600" b="1">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的抽象结构</a:t>
            </a:r>
            <a:endParaRPr lang="zh-CN" altLang="zh-CN" sz="1600">
              <a:latin typeface="Adobe Hebrew" pitchFamily="18" charset="-79"/>
              <a:cs typeface="Adobe Hebrew" pitchFamily="18" charset="-79"/>
            </a:endParaRPr>
          </a:p>
        </p:txBody>
      </p:sp>
      <p:graphicFrame>
        <p:nvGraphicFramePr>
          <p:cNvPr id="24586" name="Object 1">
            <a:extLst>
              <a:ext uri="{FF2B5EF4-FFF2-40B4-BE49-F238E27FC236}">
                <a16:creationId xmlns:a16="http://schemas.microsoft.com/office/drawing/2014/main" id="{32940C5A-0431-4665-8081-41E1A3229C05}"/>
              </a:ext>
            </a:extLst>
          </p:cNvPr>
          <p:cNvGraphicFramePr>
            <a:graphicFrameLocks noChangeAspect="1"/>
          </p:cNvGraphicFramePr>
          <p:nvPr>
            <p:extLst>
              <p:ext uri="{D42A27DB-BD31-4B8C-83A1-F6EECF244321}">
                <p14:modId xmlns:p14="http://schemas.microsoft.com/office/powerpoint/2010/main" val="3038789299"/>
              </p:ext>
            </p:extLst>
          </p:nvPr>
        </p:nvGraphicFramePr>
        <p:xfrm>
          <a:off x="103581" y="1646874"/>
          <a:ext cx="4959729" cy="2833367"/>
        </p:xfrm>
        <a:graphic>
          <a:graphicData uri="http://schemas.openxmlformats.org/presentationml/2006/ole">
            <mc:AlternateContent xmlns:mc="http://schemas.openxmlformats.org/markup-compatibility/2006">
              <mc:Choice xmlns:v="urn:schemas-microsoft-com:vml" Requires="v">
                <p:oleObj spid="_x0000_s4320" name="Visio" r:id="rId4" imgW="3471944" imgH="1867215" progId="Visio.Drawing.11">
                  <p:embed/>
                </p:oleObj>
              </mc:Choice>
              <mc:Fallback>
                <p:oleObj name="Visio" r:id="rId4" imgW="3471944" imgH="1867215" progId="Visio.Drawing.11">
                  <p:embed/>
                  <p:pic>
                    <p:nvPicPr>
                      <p:cNvPr id="24586" name="Object 1">
                        <a:extLst>
                          <a:ext uri="{FF2B5EF4-FFF2-40B4-BE49-F238E27FC236}">
                            <a16:creationId xmlns:a16="http://schemas.microsoft.com/office/drawing/2014/main" id="{32940C5A-0431-4665-8081-41E1A3229C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581" y="1646874"/>
                        <a:ext cx="4959729" cy="2833367"/>
                      </a:xfrm>
                      <a:prstGeom prst="rect">
                        <a:avLst/>
                      </a:prstGeom>
                      <a:solidFill>
                        <a:srgbClr val="558ED5">
                          <a:alpha val="65097"/>
                        </a:srgbClr>
                      </a:solidFill>
                      <a:ln>
                        <a:noFill/>
                      </a:ln>
                      <a:extLst/>
                    </p:spPr>
                  </p:pic>
                </p:oleObj>
              </mc:Fallback>
            </mc:AlternateContent>
          </a:graphicData>
        </a:graphic>
      </p:graphicFrame>
      <p:graphicFrame>
        <p:nvGraphicFramePr>
          <p:cNvPr id="19" name="表格 18">
            <a:extLst>
              <a:ext uri="{FF2B5EF4-FFF2-40B4-BE49-F238E27FC236}">
                <a16:creationId xmlns:a16="http://schemas.microsoft.com/office/drawing/2014/main" id="{961688B1-A155-49EE-9470-C72E10C404C7}"/>
              </a:ext>
            </a:extLst>
          </p:cNvPr>
          <p:cNvGraphicFramePr>
            <a:graphicFrameLocks noGrp="1"/>
          </p:cNvGraphicFramePr>
          <p:nvPr>
            <p:extLst>
              <p:ext uri="{D42A27DB-BD31-4B8C-83A1-F6EECF244321}">
                <p14:modId xmlns:p14="http://schemas.microsoft.com/office/powerpoint/2010/main" val="2608964667"/>
              </p:ext>
            </p:extLst>
          </p:nvPr>
        </p:nvGraphicFramePr>
        <p:xfrm>
          <a:off x="5128193" y="3779581"/>
          <a:ext cx="3849953" cy="1401319"/>
        </p:xfrm>
        <a:graphic>
          <a:graphicData uri="http://schemas.openxmlformats.org/drawingml/2006/table">
            <a:tbl>
              <a:tblPr/>
              <a:tblGrid>
                <a:gridCol w="3849953">
                  <a:extLst>
                    <a:ext uri="{9D8B030D-6E8A-4147-A177-3AD203B41FA5}">
                      <a16:colId xmlns:a16="http://schemas.microsoft.com/office/drawing/2014/main" val="20000"/>
                    </a:ext>
                  </a:extLst>
                </a:gridCol>
              </a:tblGrid>
              <a:tr h="32132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rPr>
                        <a:t>计算</a:t>
                      </a:r>
                      <a:r>
                        <a:rPr kumimoji="0" lang="en-US" altLang="zh-CN"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rPr>
                        <a:t>-Calculate</a:t>
                      </a:r>
                      <a:endParaRPr kumimoji="0" lang="zh-CN" altLang="en-US"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endParaRPr>
                    </a:p>
                  </a:txBody>
                  <a:tcPr marL="51426" marR="51426"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val="10000"/>
                  </a:ext>
                </a:extLst>
              </a:tr>
              <a:tr h="107999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lang="zh-CN" altLang="en-US" sz="2000" b="1" kern="0" dirty="0">
                          <a:solidFill>
                            <a:srgbClr val="002060"/>
                          </a:solidFill>
                          <a:latin typeface="DFKai-SB" panose="03000509000000000000" pitchFamily="65" charset="-120"/>
                          <a:ea typeface="DFKai-SB" panose="03000509000000000000" pitchFamily="65" charset="-120"/>
                          <a:cs typeface="Times New Roman" pitchFamily="18" charset="0"/>
                        </a:rPr>
                        <a:t>物理组件上嵌入式系统的计算能力，能够将“被动的”物理数据转换为“主动的”信息。</a:t>
                      </a:r>
                      <a:endParaRPr kumimoji="0" lang="zh-CN" altLang="en-US" sz="2000" b="0" i="0" u="none" strike="noStrike" cap="none" normalizeH="0" baseline="0" dirty="0">
                        <a:ln>
                          <a:noFill/>
                        </a:ln>
                        <a:solidFill>
                          <a:srgbClr val="0066FF"/>
                        </a:solidFill>
                        <a:effectLst/>
                        <a:latin typeface="DFKai-SB" panose="03000509000000000000" pitchFamily="65" charset="-120"/>
                        <a:ea typeface="DFKai-SB" panose="03000509000000000000" pitchFamily="65" charset="-120"/>
                        <a:cs typeface="Times New Roman" pitchFamily="18" charset="0"/>
                      </a:endParaRPr>
                    </a:p>
                  </a:txBody>
                  <a:tcPr marL="51426" marR="51426"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alpha val="90195"/>
                      </a:schemeClr>
                    </a:solidFill>
                  </a:tcPr>
                </a:tc>
                <a:extLst>
                  <a:ext uri="{0D108BD9-81ED-4DB2-BD59-A6C34878D82A}">
                    <a16:rowId xmlns:a16="http://schemas.microsoft.com/office/drawing/2014/main" val="10001"/>
                  </a:ext>
                </a:extLst>
              </a:tr>
            </a:tbl>
          </a:graphicData>
        </a:graphic>
      </p:graphicFrame>
      <p:graphicFrame>
        <p:nvGraphicFramePr>
          <p:cNvPr id="20" name="表格 19">
            <a:extLst>
              <a:ext uri="{FF2B5EF4-FFF2-40B4-BE49-F238E27FC236}">
                <a16:creationId xmlns:a16="http://schemas.microsoft.com/office/drawing/2014/main" id="{361682F2-D298-4494-8194-47F9880434F2}"/>
              </a:ext>
            </a:extLst>
          </p:cNvPr>
          <p:cNvGraphicFramePr>
            <a:graphicFrameLocks noGrp="1"/>
          </p:cNvGraphicFramePr>
          <p:nvPr>
            <p:extLst>
              <p:ext uri="{D42A27DB-BD31-4B8C-83A1-F6EECF244321}">
                <p14:modId xmlns:p14="http://schemas.microsoft.com/office/powerpoint/2010/main" val="1972763973"/>
              </p:ext>
            </p:extLst>
          </p:nvPr>
        </p:nvGraphicFramePr>
        <p:xfrm>
          <a:off x="5112601" y="2140037"/>
          <a:ext cx="3911258" cy="1363354"/>
        </p:xfrm>
        <a:graphic>
          <a:graphicData uri="http://schemas.openxmlformats.org/drawingml/2006/table">
            <a:tbl>
              <a:tblPr/>
              <a:tblGrid>
                <a:gridCol w="3911258">
                  <a:extLst>
                    <a:ext uri="{9D8B030D-6E8A-4147-A177-3AD203B41FA5}">
                      <a16:colId xmlns:a16="http://schemas.microsoft.com/office/drawing/2014/main" val="20000"/>
                    </a:ext>
                  </a:extLst>
                </a:gridCol>
              </a:tblGrid>
              <a:tr h="33727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rPr>
                        <a:t>通信</a:t>
                      </a:r>
                      <a:r>
                        <a:rPr kumimoji="0" lang="en-US" altLang="zh-CN" sz="20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rPr>
                        <a:t>-</a:t>
                      </a:r>
                      <a:r>
                        <a:rPr kumimoji="0" lang="en-US" altLang="zh-CN"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rPr>
                        <a:t>Communication</a:t>
                      </a:r>
                      <a:endParaRPr kumimoji="0" lang="zh-CN" altLang="en-US"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endParaRPr>
                    </a:p>
                  </a:txBody>
                  <a:tcPr marL="51439" marR="51439"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val="10000"/>
                  </a:ext>
                </a:extLst>
              </a:tr>
              <a:tr h="1026077">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lang="zh-CN" altLang="en-US" sz="2000" b="1" kern="0" dirty="0">
                          <a:solidFill>
                            <a:srgbClr val="002060"/>
                          </a:solidFill>
                          <a:latin typeface="DFKai-SB" panose="03000509000000000000" pitchFamily="65" charset="-120"/>
                          <a:ea typeface="DFKai-SB" panose="03000509000000000000" pitchFamily="65" charset="-120"/>
                          <a:cs typeface="Times New Roman" pitchFamily="18" charset="0"/>
                        </a:rPr>
                        <a:t>将一系列计算系统连接起来，并将物理过程相连，可以增强可靠性和功能。</a:t>
                      </a:r>
                      <a:endParaRPr lang="en-US" altLang="zh-TW" sz="2000" b="1" kern="0" dirty="0">
                        <a:solidFill>
                          <a:srgbClr val="002060"/>
                        </a:solidFill>
                        <a:latin typeface="DFKai-SB" panose="03000509000000000000" pitchFamily="65" charset="-120"/>
                        <a:ea typeface="DFKai-SB" panose="03000509000000000000" pitchFamily="65" charset="-120"/>
                        <a:cs typeface="Times New Roman" pitchFamily="18" charset="0"/>
                      </a:endParaRPr>
                    </a:p>
                  </a:txBody>
                  <a:tcPr marL="51439" marR="51439"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alpha val="90195"/>
                      </a:schemeClr>
                    </a:solidFill>
                  </a:tcPr>
                </a:tc>
                <a:extLst>
                  <a:ext uri="{0D108BD9-81ED-4DB2-BD59-A6C34878D82A}">
                    <a16:rowId xmlns:a16="http://schemas.microsoft.com/office/drawing/2014/main" val="10001"/>
                  </a:ext>
                </a:extLst>
              </a:tr>
            </a:tbl>
          </a:graphicData>
        </a:graphic>
      </p:graphicFrame>
      <p:graphicFrame>
        <p:nvGraphicFramePr>
          <p:cNvPr id="21" name="表格 20">
            <a:extLst>
              <a:ext uri="{FF2B5EF4-FFF2-40B4-BE49-F238E27FC236}">
                <a16:creationId xmlns:a16="http://schemas.microsoft.com/office/drawing/2014/main" id="{67D6ABB0-AB1B-489A-9263-208EAB59CD9B}"/>
              </a:ext>
            </a:extLst>
          </p:cNvPr>
          <p:cNvGraphicFramePr>
            <a:graphicFrameLocks noGrp="1"/>
          </p:cNvGraphicFramePr>
          <p:nvPr>
            <p:extLst>
              <p:ext uri="{D42A27DB-BD31-4B8C-83A1-F6EECF244321}">
                <p14:modId xmlns:p14="http://schemas.microsoft.com/office/powerpoint/2010/main" val="3757095756"/>
              </p:ext>
            </p:extLst>
          </p:nvPr>
        </p:nvGraphicFramePr>
        <p:xfrm>
          <a:off x="5128192" y="535663"/>
          <a:ext cx="3865013" cy="1363355"/>
        </p:xfrm>
        <a:graphic>
          <a:graphicData uri="http://schemas.openxmlformats.org/drawingml/2006/table">
            <a:tbl>
              <a:tblPr/>
              <a:tblGrid>
                <a:gridCol w="3865013">
                  <a:extLst>
                    <a:ext uri="{9D8B030D-6E8A-4147-A177-3AD203B41FA5}">
                      <a16:colId xmlns:a16="http://schemas.microsoft.com/office/drawing/2014/main" val="20000"/>
                    </a:ext>
                  </a:extLst>
                </a:gridCol>
              </a:tblGrid>
              <a:tr h="34892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rPr>
                        <a:t>控制</a:t>
                      </a:r>
                      <a:r>
                        <a:rPr kumimoji="0" lang="en-US" altLang="zh-CN" sz="20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rPr>
                        <a:t>-</a:t>
                      </a:r>
                      <a:r>
                        <a:rPr kumimoji="0" lang="en-US" altLang="zh-CN"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rPr>
                        <a:t>Control</a:t>
                      </a:r>
                      <a:endParaRPr kumimoji="0" lang="zh-CN" altLang="en-US" sz="2000" b="1" i="0" u="none" strike="noStrike" cap="none" normalizeH="0" baseline="0" dirty="0">
                        <a:ln>
                          <a:noFill/>
                        </a:ln>
                        <a:solidFill>
                          <a:schemeClr val="bg1"/>
                        </a:solidFill>
                        <a:effectLst/>
                        <a:latin typeface="Adobe Hebrew" panose="02040503050201020203" pitchFamily="18" charset="-79"/>
                        <a:ea typeface="微软雅黑" pitchFamily="34" charset="-122"/>
                        <a:cs typeface="Adobe Hebrew" panose="02040503050201020203" pitchFamily="18" charset="-79"/>
                      </a:endParaRPr>
                    </a:p>
                  </a:txBody>
                  <a:tcPr marL="51426" marR="51426"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val="10000"/>
                  </a:ext>
                </a:extLst>
              </a:tr>
              <a:tr h="1014435">
                <a:tc>
                  <a:txBody>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2060"/>
                          </a:solidFill>
                          <a:effectLst/>
                          <a:uLnTx/>
                          <a:uFillTx/>
                          <a:latin typeface="DFKai-SB" panose="03000509000000000000" pitchFamily="65" charset="-120"/>
                          <a:ea typeface="DFKai-SB" panose="03000509000000000000" pitchFamily="65" charset="-120"/>
                          <a:sym typeface="Calibri" pitchFamily="34" charset="0"/>
                        </a:rPr>
                        <a:t>通过对信息的处理、管理，使信息系统和物理对象按期望的模式运行，提高信息服务的可靠性。</a:t>
                      </a:r>
                    </a:p>
                  </a:txBody>
                  <a:tcPr marL="51426" marR="51426" marT="0" marB="0" horzOverflow="overflow">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lnTlToBr>
                      <a:noFill/>
                    </a:lnTlToBr>
                    <a:lnBlToTr>
                      <a:noFill/>
                    </a:lnBlToTr>
                    <a:solidFill>
                      <a:schemeClr val="bg1">
                        <a:alpha val="90195"/>
                      </a:schemeClr>
                    </a:solidFill>
                  </a:tcPr>
                </a:tc>
                <a:extLst>
                  <a:ext uri="{0D108BD9-81ED-4DB2-BD59-A6C34878D82A}">
                    <a16:rowId xmlns:a16="http://schemas.microsoft.com/office/drawing/2014/main" val="10001"/>
                  </a:ext>
                </a:extLst>
              </a:tr>
            </a:tbl>
          </a:graphicData>
        </a:graphic>
      </p:graphicFrame>
      <p:sp>
        <p:nvSpPr>
          <p:cNvPr id="17" name="TextBox 53">
            <a:extLst>
              <a:ext uri="{FF2B5EF4-FFF2-40B4-BE49-F238E27FC236}">
                <a16:creationId xmlns:a16="http://schemas.microsoft.com/office/drawing/2014/main" id="{1641F895-A275-435B-85FA-1788FEA2E611}"/>
              </a:ext>
            </a:extLst>
          </p:cNvPr>
          <p:cNvSpPr>
            <a:spLocks noChangeAspect="1" noChangeArrowheads="1"/>
          </p:cNvSpPr>
          <p:nvPr/>
        </p:nvSpPr>
        <p:spPr bwMode="auto">
          <a:xfrm>
            <a:off x="1104336" y="678155"/>
            <a:ext cx="27363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a:buNone/>
            </a:pPr>
            <a:r>
              <a:rPr lang="en-US" altLang="zh-CN" sz="2800" b="0" dirty="0">
                <a:solidFill>
                  <a:srgbClr val="0000FF"/>
                </a:solidFill>
                <a:latin typeface="Times New Roman" panose="02020603050405020304" pitchFamily="18" charset="0"/>
                <a:cs typeface="Times New Roman" panose="02020603050405020304" pitchFamily="18" charset="0"/>
              </a:rPr>
              <a:t>What is CPS?</a:t>
            </a:r>
            <a:endParaRPr lang="zh-CN" altLang="en-US" sz="28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61378333-DB35-45F2-8E92-0A9CD15D32FA}"/>
              </a:ext>
            </a:extLst>
          </p:cNvPr>
          <p:cNvSpPr txBox="1"/>
          <p:nvPr/>
        </p:nvSpPr>
        <p:spPr>
          <a:xfrm>
            <a:off x="165234" y="5301208"/>
            <a:ext cx="8953389" cy="1015663"/>
          </a:xfrm>
          <a:prstGeom prst="rect">
            <a:avLst/>
          </a:prstGeom>
          <a:noFill/>
        </p:spPr>
        <p:txBody>
          <a:bodyPr wrap="square" rtlCol="0">
            <a:spAutoFit/>
          </a:bodyPr>
          <a:lstStyle/>
          <a:p>
            <a:pPr algn="l"/>
            <a:r>
              <a:rPr lang="en-US" altLang="zh-CN" sz="2000" b="0" dirty="0">
                <a:solidFill>
                  <a:schemeClr val="tx1"/>
                </a:solidFill>
                <a:latin typeface="+mn-ea"/>
                <a:ea typeface="+mn-ea"/>
              </a:rPr>
              <a:t>CPS</a:t>
            </a:r>
            <a:r>
              <a:rPr lang="zh-CN" altLang="en-US" sz="2000" b="0" dirty="0">
                <a:solidFill>
                  <a:schemeClr val="tx1"/>
                </a:solidFill>
                <a:latin typeface="+mn-ea"/>
                <a:ea typeface="+mn-ea"/>
              </a:rPr>
              <a:t>不是简单地在传统产品中植入计算与通信设备</a:t>
            </a:r>
            <a:r>
              <a:rPr lang="en-US" altLang="zh-CN" sz="2000" b="0" dirty="0">
                <a:solidFill>
                  <a:schemeClr val="tx1"/>
                </a:solidFill>
                <a:latin typeface="+mn-ea"/>
                <a:ea typeface="+mn-ea"/>
              </a:rPr>
              <a:t>, </a:t>
            </a:r>
            <a:r>
              <a:rPr lang="zh-CN" altLang="en-US" sz="2000" b="0" dirty="0">
                <a:solidFill>
                  <a:schemeClr val="tx1"/>
                </a:solidFill>
                <a:latin typeface="+mn-ea"/>
                <a:ea typeface="+mn-ea"/>
              </a:rPr>
              <a:t>而是将计算和网络融入物理系统中</a:t>
            </a:r>
            <a:r>
              <a:rPr lang="en-US" altLang="zh-CN" sz="2000" b="0" dirty="0">
                <a:solidFill>
                  <a:schemeClr val="tx1"/>
                </a:solidFill>
                <a:latin typeface="+mn-ea"/>
                <a:ea typeface="+mn-ea"/>
              </a:rPr>
              <a:t>, </a:t>
            </a:r>
            <a:r>
              <a:rPr lang="zh-CN" altLang="en-US" sz="2000" b="0" dirty="0">
                <a:solidFill>
                  <a:schemeClr val="tx1"/>
                </a:solidFill>
                <a:latin typeface="+mn-ea"/>
                <a:ea typeface="+mn-ea"/>
              </a:rPr>
              <a:t>以产生新功能并提升系统质量，</a:t>
            </a:r>
            <a:r>
              <a:rPr lang="zh-CN" altLang="en-US" sz="2000" b="0" dirty="0">
                <a:solidFill>
                  <a:schemeClr val="tx1"/>
                </a:solidFill>
                <a:latin typeface="+mn-ea"/>
                <a:ea typeface="+mn-ea"/>
                <a:sym typeface="Calibri" panose="020F0502020204030204" pitchFamily="34" charset="0"/>
              </a:rPr>
              <a:t>这既是一种理念、思想，也是一项技术和方法，更是我们的实现目标</a:t>
            </a:r>
            <a:endParaRPr lang="zh-CN" altLang="en-US" sz="2000" b="0" dirty="0">
              <a:solidFill>
                <a:schemeClr val="tx1"/>
              </a:solidFill>
              <a:latin typeface="+mn-ea"/>
              <a:ea typeface="+mn-ea"/>
            </a:endParaRPr>
          </a:p>
        </p:txBody>
      </p:sp>
    </p:spTree>
    <p:extLst>
      <p:ext uri="{BB962C8B-B14F-4D97-AF65-F5344CB8AC3E}">
        <p14:creationId xmlns:p14="http://schemas.microsoft.com/office/powerpoint/2010/main" val="18242050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500"/>
                                        <p:tgtEl>
                                          <p:spTgt spid="21"/>
                                        </p:tgtEl>
                                      </p:cBhvr>
                                    </p:animEffect>
                                  </p:childTnLst>
                                </p:cTn>
                              </p:par>
                              <p:par>
                                <p:cTn id="16" presetID="2" presetClass="entr" presetSubtype="2" fill="hold" grpId="0" nodeType="withEffect">
                                  <p:stCondLst>
                                    <p:cond delay="200"/>
                                  </p:stCondLst>
                                  <p:iterate type="lt">
                                    <p:tmPct val="10000"/>
                                  </p:iterate>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ppt_x</p:attrName>
                                        </p:attrNameLst>
                                      </p:cBhvr>
                                      <p:tavLst>
                                        <p:tav tm="0">
                                          <p:val>
                                            <p:strVal val="1+#ppt_w/2"/>
                                          </p:val>
                                        </p:tav>
                                        <p:tav tm="100000">
                                          <p:val>
                                            <p:strVal val="#ppt_x"/>
                                          </p:val>
                                        </p:tav>
                                      </p:tavLst>
                                    </p:anim>
                                    <p:anim calcmode="lin" valueType="num">
                                      <p:cBhvr>
                                        <p:cTn id="19"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070D2C6-530A-4F8A-94D2-DE1ADC8FE65C}"/>
              </a:ext>
            </a:extLst>
          </p:cNvPr>
          <p:cNvSpPr txBox="1"/>
          <p:nvPr/>
        </p:nvSpPr>
        <p:spPr>
          <a:xfrm>
            <a:off x="117064" y="346711"/>
            <a:ext cx="2664296"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What is CPS?</a:t>
            </a:r>
            <a:endParaRPr lang="zh-CN" altLang="en-US" sz="2800" dirty="0">
              <a:solidFill>
                <a:schemeClr val="tx1">
                  <a:lumMod val="95000"/>
                  <a:lumOff val="5000"/>
                </a:schemeClr>
              </a:solidFill>
              <a:latin typeface="+mn-ea"/>
              <a:ea typeface="+mn-ea"/>
            </a:endParaRPr>
          </a:p>
        </p:txBody>
      </p:sp>
      <p:sp>
        <p:nvSpPr>
          <p:cNvPr id="4" name="文本框 3">
            <a:extLst>
              <a:ext uri="{FF2B5EF4-FFF2-40B4-BE49-F238E27FC236}">
                <a16:creationId xmlns:a16="http://schemas.microsoft.com/office/drawing/2014/main" id="{C30D503D-9CB8-4E63-B623-510874D1FE1E}"/>
              </a:ext>
            </a:extLst>
          </p:cNvPr>
          <p:cNvSpPr txBox="1"/>
          <p:nvPr/>
        </p:nvSpPr>
        <p:spPr>
          <a:xfrm>
            <a:off x="144200" y="1046397"/>
            <a:ext cx="9019912" cy="1200329"/>
          </a:xfrm>
          <a:prstGeom prst="rect">
            <a:avLst/>
          </a:prstGeom>
          <a:noFill/>
        </p:spPr>
        <p:txBody>
          <a:bodyPr wrap="square" rtlCol="0">
            <a:spAutoFit/>
          </a:bodyPr>
          <a:lstStyle/>
          <a:p>
            <a:pPr algn="l"/>
            <a:r>
              <a:rPr lang="en-US" altLang="zh-CN" sz="2400" b="0" dirty="0">
                <a:solidFill>
                  <a:schemeClr val="tx1"/>
                </a:solidFill>
                <a:latin typeface="Times New Roman" panose="02020603050405020304" pitchFamily="18" charset="0"/>
                <a:cs typeface="Times New Roman" panose="02020603050405020304" pitchFamily="18" charset="0"/>
              </a:rPr>
              <a:t>Computational thinking and integration of computation around the physical dynamic systems form CPSs where sensing, decision,</a:t>
            </a:r>
          </a:p>
          <a:p>
            <a:pPr algn="l"/>
            <a:r>
              <a:rPr lang="en-US" altLang="zh-CN" sz="2400" b="0" dirty="0">
                <a:solidFill>
                  <a:schemeClr val="tx1"/>
                </a:solidFill>
                <a:latin typeface="Times New Roman" panose="02020603050405020304" pitchFamily="18" charset="0"/>
                <a:cs typeface="Times New Roman" panose="02020603050405020304" pitchFamily="18" charset="0"/>
              </a:rPr>
              <a:t>actuation, computation, networking and physical processes are mixed.</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
        <p:nvSpPr>
          <p:cNvPr id="6" name="文本框 5">
            <a:extLst>
              <a:ext uri="{FF2B5EF4-FFF2-40B4-BE49-F238E27FC236}">
                <a16:creationId xmlns:a16="http://schemas.microsoft.com/office/drawing/2014/main" id="{6B4281A2-E3F7-480A-90AC-CE3EDE7BF8D9}"/>
              </a:ext>
            </a:extLst>
          </p:cNvPr>
          <p:cNvSpPr txBox="1"/>
          <p:nvPr/>
        </p:nvSpPr>
        <p:spPr>
          <a:xfrm>
            <a:off x="144200" y="3260645"/>
            <a:ext cx="8714144" cy="3252172"/>
          </a:xfrm>
          <a:prstGeom prst="rect">
            <a:avLst/>
          </a:prstGeom>
          <a:noFill/>
        </p:spPr>
        <p:txBody>
          <a:bodyPr wrap="square" rtlCol="0">
            <a:spAutoFit/>
          </a:bodyPr>
          <a:lstStyle/>
          <a:p>
            <a:pPr algn="l"/>
            <a:r>
              <a:rPr lang="zh-CN" altLang="en-US" sz="2400" dirty="0">
                <a:solidFill>
                  <a:schemeClr val="tx1"/>
                </a:solidFill>
                <a:latin typeface="+mn-ea"/>
                <a:ea typeface="+mn-ea"/>
                <a:cs typeface="Times New Roman" panose="02020603050405020304" pitchFamily="18" charset="0"/>
              </a:rPr>
              <a:t>信息物理系统是一个综合计算、网络和物理环境的多维复杂系统，通过</a:t>
            </a:r>
            <a:r>
              <a:rPr lang="en-US" altLang="zh-CN" sz="2400" dirty="0">
                <a:solidFill>
                  <a:schemeClr val="tx1"/>
                </a:solidFill>
                <a:latin typeface="+mn-ea"/>
                <a:ea typeface="+mn-ea"/>
                <a:cs typeface="Times New Roman" panose="02020603050405020304" pitchFamily="18" charset="0"/>
              </a:rPr>
              <a:t>3C</a:t>
            </a:r>
            <a:r>
              <a:rPr lang="zh-CN" altLang="en-US" sz="2400" dirty="0">
                <a:solidFill>
                  <a:schemeClr val="tx1"/>
                </a:solidFill>
                <a:latin typeface="+mn-ea"/>
                <a:ea typeface="+mn-ea"/>
                <a:cs typeface="Times New Roman" panose="02020603050405020304" pitchFamily="18" charset="0"/>
              </a:rPr>
              <a:t>（</a:t>
            </a:r>
            <a:r>
              <a:rPr lang="en-US" altLang="zh-CN" sz="2400" dirty="0">
                <a:solidFill>
                  <a:schemeClr val="tx1"/>
                </a:solidFill>
                <a:latin typeface="+mn-ea"/>
                <a:ea typeface="+mn-ea"/>
                <a:cs typeface="Times New Roman" panose="02020603050405020304" pitchFamily="18" charset="0"/>
              </a:rPr>
              <a:t>Computer</a:t>
            </a:r>
            <a:r>
              <a:rPr lang="zh-CN" altLang="en-US" sz="2400" dirty="0">
                <a:solidFill>
                  <a:schemeClr val="tx1"/>
                </a:solidFill>
                <a:latin typeface="+mn-ea"/>
                <a:ea typeface="+mn-ea"/>
                <a:cs typeface="Times New Roman" panose="02020603050405020304" pitchFamily="18" charset="0"/>
              </a:rPr>
              <a:t>、</a:t>
            </a:r>
            <a:r>
              <a:rPr lang="en-US" altLang="zh-CN" sz="2400" dirty="0">
                <a:solidFill>
                  <a:schemeClr val="tx1"/>
                </a:solidFill>
                <a:latin typeface="+mn-ea"/>
                <a:ea typeface="+mn-ea"/>
                <a:cs typeface="Times New Roman" panose="02020603050405020304" pitchFamily="18" charset="0"/>
              </a:rPr>
              <a:t>Communication</a:t>
            </a:r>
            <a:r>
              <a:rPr lang="zh-CN" altLang="en-US" sz="2400" dirty="0">
                <a:solidFill>
                  <a:schemeClr val="tx1"/>
                </a:solidFill>
                <a:latin typeface="+mn-ea"/>
                <a:ea typeface="+mn-ea"/>
                <a:cs typeface="Times New Roman" panose="02020603050405020304" pitchFamily="18" charset="0"/>
              </a:rPr>
              <a:t>、</a:t>
            </a:r>
            <a:r>
              <a:rPr lang="en-US" altLang="zh-CN" sz="2400" dirty="0">
                <a:solidFill>
                  <a:schemeClr val="tx1"/>
                </a:solidFill>
                <a:latin typeface="+mn-ea"/>
                <a:ea typeface="+mn-ea"/>
                <a:cs typeface="Times New Roman" panose="02020603050405020304" pitchFamily="18" charset="0"/>
              </a:rPr>
              <a:t>Control</a:t>
            </a:r>
            <a:r>
              <a:rPr lang="zh-CN" altLang="en-US" sz="2400" dirty="0">
                <a:solidFill>
                  <a:schemeClr val="tx1"/>
                </a:solidFill>
                <a:latin typeface="+mn-ea"/>
                <a:ea typeface="+mn-ea"/>
                <a:cs typeface="Times New Roman" panose="02020603050405020304" pitchFamily="18" charset="0"/>
              </a:rPr>
              <a:t>）技术的有机融合与深度协作，实现大型工程系统的实时感知、动态控制和信息服务。</a:t>
            </a:r>
            <a:endParaRPr lang="en-US" altLang="zh-CN" sz="2400" dirty="0">
              <a:solidFill>
                <a:schemeClr val="tx1"/>
              </a:solidFill>
              <a:latin typeface="+mn-ea"/>
              <a:ea typeface="+mn-ea"/>
              <a:cs typeface="Times New Roman" panose="02020603050405020304" pitchFamily="18" charset="0"/>
            </a:endParaRPr>
          </a:p>
          <a:p>
            <a:pPr algn="l">
              <a:lnSpc>
                <a:spcPts val="1600"/>
              </a:lnSpc>
            </a:pPr>
            <a:endParaRPr lang="en-US" altLang="zh-CN" sz="2400" dirty="0">
              <a:solidFill>
                <a:schemeClr val="tx1"/>
              </a:solidFill>
              <a:latin typeface="+mn-ea"/>
              <a:ea typeface="+mn-ea"/>
              <a:cs typeface="Times New Roman" panose="02020603050405020304" pitchFamily="18" charset="0"/>
            </a:endParaRPr>
          </a:p>
          <a:p>
            <a:pPr algn="l"/>
            <a:r>
              <a:rPr lang="en-US" altLang="zh-CN" sz="2400" dirty="0">
                <a:solidFill>
                  <a:schemeClr val="tx1"/>
                </a:solidFill>
                <a:latin typeface="+mn-ea"/>
                <a:ea typeface="+mn-ea"/>
                <a:cs typeface="Times New Roman" panose="02020603050405020304" pitchFamily="18" charset="0"/>
              </a:rPr>
              <a:t>CPS</a:t>
            </a:r>
            <a:r>
              <a:rPr lang="zh-CN" altLang="en-US" sz="2400" dirty="0">
                <a:solidFill>
                  <a:schemeClr val="tx1"/>
                </a:solidFill>
                <a:latin typeface="+mn-ea"/>
                <a:ea typeface="+mn-ea"/>
                <a:cs typeface="Times New Roman" panose="02020603050405020304" pitchFamily="18" charset="0"/>
              </a:rPr>
              <a:t>是集成计算、通信及存储能力和监视和</a:t>
            </a:r>
            <a:r>
              <a:rPr lang="en-US" altLang="zh-CN" sz="2400" dirty="0">
                <a:solidFill>
                  <a:schemeClr val="tx1"/>
                </a:solidFill>
                <a:latin typeface="+mn-ea"/>
                <a:ea typeface="+mn-ea"/>
                <a:cs typeface="Times New Roman" panose="02020603050405020304" pitchFamily="18" charset="0"/>
              </a:rPr>
              <a:t>/</a:t>
            </a:r>
            <a:r>
              <a:rPr lang="zh-CN" altLang="en-US" sz="2400" dirty="0">
                <a:solidFill>
                  <a:schemeClr val="tx1"/>
                </a:solidFill>
                <a:latin typeface="+mn-ea"/>
                <a:ea typeface="+mn-ea"/>
                <a:cs typeface="Times New Roman" panose="02020603050405020304" pitchFamily="18" charset="0"/>
              </a:rPr>
              <a:t>或控制物理和工程系统能力的系统，这种系统以安全、可靠、有效、实时的方式进行操作；是一种计算、通信和物理过程集成系统，嵌入式计算机实时地监视和控制物理过程。</a:t>
            </a:r>
          </a:p>
        </p:txBody>
      </p:sp>
      <p:sp>
        <p:nvSpPr>
          <p:cNvPr id="7" name="文本框 6">
            <a:extLst>
              <a:ext uri="{FF2B5EF4-FFF2-40B4-BE49-F238E27FC236}">
                <a16:creationId xmlns:a16="http://schemas.microsoft.com/office/drawing/2014/main" id="{8044827A-065C-49B9-ABFF-6C1907B25B77}"/>
              </a:ext>
            </a:extLst>
          </p:cNvPr>
          <p:cNvSpPr txBox="1"/>
          <p:nvPr/>
        </p:nvSpPr>
        <p:spPr>
          <a:xfrm>
            <a:off x="1387248" y="2415131"/>
            <a:ext cx="7776864" cy="338554"/>
          </a:xfrm>
          <a:prstGeom prst="rect">
            <a:avLst/>
          </a:prstGeom>
          <a:noFill/>
        </p:spPr>
        <p:txBody>
          <a:bodyPr wrap="square" rtlCol="0">
            <a:spAutoFit/>
          </a:bodyPr>
          <a:lstStyle/>
          <a:p>
            <a:pPr algn="l"/>
            <a:r>
              <a:rPr lang="en-US" altLang="zh-CN" sz="1600" b="0" dirty="0">
                <a:solidFill>
                  <a:schemeClr val="tx1"/>
                </a:solidFill>
                <a:latin typeface="Times New Roman" panose="02020603050405020304" pitchFamily="18" charset="0"/>
                <a:cs typeface="Times New Roman" panose="02020603050405020304" pitchFamily="18" charset="0"/>
              </a:rPr>
              <a:t>F. Ge, Y. Chen, C. Kou, Regional Analysis of Time-Fractional Diffusion Processes[M]. 2018</a:t>
            </a:r>
            <a:r>
              <a:rPr lang="en-US" altLang="zh-CN" sz="1600" b="0" dirty="0">
                <a:latin typeface="Times New Roman" panose="02020603050405020304" pitchFamily="18" charset="0"/>
                <a:cs typeface="Times New Roman" panose="02020603050405020304" pitchFamily="18" charset="0"/>
              </a:rPr>
              <a:t>.</a:t>
            </a:r>
            <a:endParaRPr lang="zh-CN" altLang="en-US" sz="1600" dirty="0">
              <a:solidFill>
                <a:schemeClr val="tx1">
                  <a:lumMod val="95000"/>
                  <a:lumOff val="5000"/>
                </a:schemeClr>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9417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9">
            <a:extLst>
              <a:ext uri="{FF2B5EF4-FFF2-40B4-BE49-F238E27FC236}">
                <a16:creationId xmlns:a16="http://schemas.microsoft.com/office/drawing/2014/main" id="{C5498F7C-FC0F-4E76-9A9F-612BBDE6B844}"/>
              </a:ext>
            </a:extLst>
          </p:cNvPr>
          <p:cNvSpPr>
            <a:spLocks noChangeArrowheads="1"/>
          </p:cNvSpPr>
          <p:nvPr/>
        </p:nvSpPr>
        <p:spPr bwMode="auto">
          <a:xfrm>
            <a:off x="108868" y="1533224"/>
            <a:ext cx="5112568" cy="3480198"/>
          </a:xfrm>
          <a:prstGeom prst="rect">
            <a:avLst/>
          </a:prstGeom>
          <a:noFill/>
          <a:ln w="9525">
            <a:noFill/>
            <a:miter lim="800000"/>
          </a:ln>
          <a:effectLst/>
        </p:spPr>
        <p:txBody>
          <a:bodyPr wrap="square">
            <a:spAutoFit/>
          </a:bodyPr>
          <a:lstStyle/>
          <a:p>
            <a:pPr marL="271390" indent="-271390" algn="just">
              <a:lnSpc>
                <a:spcPct val="150000"/>
              </a:lnSpc>
              <a:buFont typeface="Wingdings" panose="05000000000000000000" pitchFamily="2" charset="2"/>
              <a:buChar char="n"/>
              <a:defRPr/>
            </a:pPr>
            <a:r>
              <a:rPr lang="zh-CN" altLang="en-US" sz="2400" dirty="0">
                <a:solidFill>
                  <a:schemeClr val="tx1"/>
                </a:solidFill>
                <a:latin typeface="+mn-ea"/>
                <a:ea typeface="+mn-ea"/>
              </a:rPr>
              <a:t>各个子系统（如嵌入式控制单元）通过各种类型的通信网络进行信息传输，一个子系统可能由多个规模较小的子系统互联组成。子系统内部的物理设备同样需要由某种（或者多种异构的）</a:t>
            </a:r>
            <a:r>
              <a:rPr lang="zh-CN" altLang="en-US" sz="2400" dirty="0">
                <a:solidFill>
                  <a:srgbClr val="FF0000"/>
                </a:solidFill>
                <a:latin typeface="+mn-ea"/>
                <a:ea typeface="+mn-ea"/>
              </a:rPr>
              <a:t>网络</a:t>
            </a:r>
            <a:r>
              <a:rPr lang="zh-CN" altLang="en-US" sz="2400" dirty="0">
                <a:solidFill>
                  <a:schemeClr val="tx1"/>
                </a:solidFill>
                <a:latin typeface="+mn-ea"/>
                <a:ea typeface="+mn-ea"/>
              </a:rPr>
              <a:t>进行互联。</a:t>
            </a:r>
          </a:p>
        </p:txBody>
      </p:sp>
      <p:sp>
        <p:nvSpPr>
          <p:cNvPr id="22543" name="TextBox 20">
            <a:extLst>
              <a:ext uri="{FF2B5EF4-FFF2-40B4-BE49-F238E27FC236}">
                <a16:creationId xmlns:a16="http://schemas.microsoft.com/office/drawing/2014/main" id="{1FB94E98-AC90-4514-9A87-C84643B2569B}"/>
              </a:ext>
            </a:extLst>
          </p:cNvPr>
          <p:cNvSpPr txBox="1">
            <a:spLocks noChangeArrowheads="1"/>
          </p:cNvSpPr>
          <p:nvPr/>
        </p:nvSpPr>
        <p:spPr bwMode="auto">
          <a:xfrm>
            <a:off x="108868" y="5154399"/>
            <a:ext cx="8926264"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en-US" altLang="zh-CN" sz="2000" dirty="0">
                <a:solidFill>
                  <a:srgbClr val="0000FF"/>
                </a:solidFill>
                <a:latin typeface="仿宋" panose="02010609060101010101" pitchFamily="49" charset="-122"/>
                <a:ea typeface="仿宋" panose="02010609060101010101" pitchFamily="49" charset="-122"/>
              </a:rPr>
              <a:t>CPS</a:t>
            </a:r>
            <a:r>
              <a:rPr lang="zh-CN" altLang="en-US" sz="2000" dirty="0">
                <a:solidFill>
                  <a:srgbClr val="0000FF"/>
                </a:solidFill>
                <a:latin typeface="仿宋" panose="02010609060101010101" pitchFamily="49" charset="-122"/>
                <a:ea typeface="仿宋" panose="02010609060101010101" pitchFamily="49" charset="-122"/>
              </a:rPr>
              <a:t>中，通信网络将在不同层次、不同规模、不同环境下被广泛采用，从而在各个物理实体之间实现泛在的互联互通。在同一个</a:t>
            </a:r>
            <a:r>
              <a:rPr lang="en-US" altLang="zh-CN" sz="2000" dirty="0">
                <a:solidFill>
                  <a:srgbClr val="0000FF"/>
                </a:solidFill>
                <a:latin typeface="仿宋" panose="02010609060101010101" pitchFamily="49" charset="-122"/>
                <a:ea typeface="仿宋" panose="02010609060101010101" pitchFamily="49" charset="-122"/>
              </a:rPr>
              <a:t>CPS </a:t>
            </a:r>
            <a:r>
              <a:rPr lang="zh-CN" altLang="en-US" sz="2000" dirty="0">
                <a:solidFill>
                  <a:srgbClr val="0000FF"/>
                </a:solidFill>
                <a:latin typeface="仿宋" panose="02010609060101010101" pitchFamily="49" charset="-122"/>
                <a:ea typeface="仿宋" panose="02010609060101010101" pitchFamily="49" charset="-122"/>
              </a:rPr>
              <a:t>中，往往需要集成不同类型的（即异构的）网络技术，网络规模可能相当大，复杂度也较高。</a:t>
            </a:r>
          </a:p>
        </p:txBody>
      </p:sp>
      <p:pic>
        <p:nvPicPr>
          <p:cNvPr id="22544" name="Picture 17" descr="F:\22.jpg">
            <a:extLst>
              <a:ext uri="{FF2B5EF4-FFF2-40B4-BE49-F238E27FC236}">
                <a16:creationId xmlns:a16="http://schemas.microsoft.com/office/drawing/2014/main" id="{C7B89A95-1D08-476A-8635-5BD8E1A03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112" y="1617909"/>
            <a:ext cx="3023400" cy="3266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文本框 17">
            <a:extLst>
              <a:ext uri="{FF2B5EF4-FFF2-40B4-BE49-F238E27FC236}">
                <a16:creationId xmlns:a16="http://schemas.microsoft.com/office/drawing/2014/main" id="{DD84D39F-B95E-4D54-A68B-890ED3174135}"/>
              </a:ext>
            </a:extLst>
          </p:cNvPr>
          <p:cNvSpPr txBox="1"/>
          <p:nvPr/>
        </p:nvSpPr>
        <p:spPr>
          <a:xfrm>
            <a:off x="267436" y="155714"/>
            <a:ext cx="2664296"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CPS </a:t>
            </a:r>
            <a:r>
              <a:rPr lang="zh-CN" altLang="en-US" sz="2800" b="0" dirty="0">
                <a:solidFill>
                  <a:srgbClr val="0000FF"/>
                </a:solidFill>
                <a:latin typeface="Times New Roman" panose="02020603050405020304" pitchFamily="18" charset="0"/>
                <a:cs typeface="Times New Roman" panose="02020603050405020304" pitchFamily="18" charset="0"/>
              </a:rPr>
              <a:t>的特点</a:t>
            </a:r>
            <a:endParaRPr lang="zh-CN" altLang="en-US" sz="2800" dirty="0">
              <a:solidFill>
                <a:schemeClr val="tx1">
                  <a:lumMod val="95000"/>
                  <a:lumOff val="5000"/>
                </a:schemeClr>
              </a:solidFill>
              <a:latin typeface="+mn-ea"/>
              <a:ea typeface="+mn-ea"/>
            </a:endParaRPr>
          </a:p>
        </p:txBody>
      </p:sp>
      <p:sp>
        <p:nvSpPr>
          <p:cNvPr id="3" name="文本框 2">
            <a:extLst>
              <a:ext uri="{FF2B5EF4-FFF2-40B4-BE49-F238E27FC236}">
                <a16:creationId xmlns:a16="http://schemas.microsoft.com/office/drawing/2014/main" id="{7F3D9AD0-09EB-4E6C-A432-B26B8383D4C5}"/>
              </a:ext>
            </a:extLst>
          </p:cNvPr>
          <p:cNvSpPr txBox="1"/>
          <p:nvPr/>
        </p:nvSpPr>
        <p:spPr>
          <a:xfrm>
            <a:off x="267436" y="678934"/>
            <a:ext cx="8783184" cy="668709"/>
          </a:xfrm>
          <a:prstGeom prst="rect">
            <a:avLst/>
          </a:prstGeom>
          <a:noFill/>
        </p:spPr>
        <p:txBody>
          <a:bodyPr wrap="square" rtlCol="0">
            <a:spAutoFit/>
          </a:bodyPr>
          <a:lstStyle/>
          <a:p>
            <a:pPr algn="just">
              <a:lnSpc>
                <a:spcPct val="150000"/>
              </a:lnSpc>
              <a:defRPr/>
            </a:pPr>
            <a:r>
              <a:rPr lang="en-US" altLang="zh-CN" sz="2800" dirty="0">
                <a:solidFill>
                  <a:schemeClr val="tx1"/>
                </a:solidFill>
                <a:latin typeface="+mn-ea"/>
              </a:rPr>
              <a:t>CPS </a:t>
            </a:r>
            <a:r>
              <a:rPr lang="zh-CN" altLang="en-US" sz="2800" dirty="0">
                <a:solidFill>
                  <a:schemeClr val="tx1"/>
                </a:solidFill>
                <a:latin typeface="+mn-ea"/>
              </a:rPr>
              <a:t>是一个典型的“系统的系统”</a:t>
            </a:r>
            <a:r>
              <a:rPr lang="en-US" altLang="zh-CN" sz="2800" dirty="0">
                <a:solidFill>
                  <a:schemeClr val="tx1"/>
                </a:solidFill>
                <a:latin typeface="+mn-ea"/>
              </a:rPr>
              <a:t>(System of systems)</a:t>
            </a:r>
          </a:p>
        </p:txBody>
      </p:sp>
    </p:spTree>
    <p:extLst>
      <p:ext uri="{BB962C8B-B14F-4D97-AF65-F5344CB8AC3E}">
        <p14:creationId xmlns:p14="http://schemas.microsoft.com/office/powerpoint/2010/main" val="67613359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直接连接符 25">
            <a:extLst>
              <a:ext uri="{FF2B5EF4-FFF2-40B4-BE49-F238E27FC236}">
                <a16:creationId xmlns:a16="http://schemas.microsoft.com/office/drawing/2014/main" id="{D612C915-3B06-41EC-9AD2-D920595F2226}"/>
              </a:ext>
            </a:extLst>
          </p:cNvPr>
          <p:cNvSpPr>
            <a:spLocks noChangeShapeType="1"/>
          </p:cNvSpPr>
          <p:nvPr/>
        </p:nvSpPr>
        <p:spPr bwMode="auto">
          <a:xfrm flipV="1">
            <a:off x="7920710" y="5415802"/>
            <a:ext cx="0" cy="323766"/>
          </a:xfrm>
          <a:prstGeom prst="line">
            <a:avLst/>
          </a:prstGeom>
          <a:noFill/>
          <a:ln w="38100">
            <a:solidFill>
              <a:srgbClr val="A5A5A5"/>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solidFill>
            </a:endParaRPr>
          </a:p>
        </p:txBody>
      </p:sp>
      <p:sp>
        <p:nvSpPr>
          <p:cNvPr id="25603" name="直接连接符 26">
            <a:extLst>
              <a:ext uri="{FF2B5EF4-FFF2-40B4-BE49-F238E27FC236}">
                <a16:creationId xmlns:a16="http://schemas.microsoft.com/office/drawing/2014/main" id="{825B5C70-193C-4AC6-9747-567A6B2489F8}"/>
              </a:ext>
            </a:extLst>
          </p:cNvPr>
          <p:cNvSpPr>
            <a:spLocks noChangeShapeType="1"/>
          </p:cNvSpPr>
          <p:nvPr/>
        </p:nvSpPr>
        <p:spPr bwMode="auto">
          <a:xfrm flipV="1">
            <a:off x="7983797" y="5522931"/>
            <a:ext cx="0" cy="216637"/>
          </a:xfrm>
          <a:prstGeom prst="line">
            <a:avLst/>
          </a:prstGeom>
          <a:noFill/>
          <a:ln w="38100">
            <a:solidFill>
              <a:srgbClr val="FFC000"/>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solidFill>
            </a:endParaRPr>
          </a:p>
        </p:txBody>
      </p:sp>
      <p:sp>
        <p:nvSpPr>
          <p:cNvPr id="25605" name="直接连接符 3">
            <a:extLst>
              <a:ext uri="{FF2B5EF4-FFF2-40B4-BE49-F238E27FC236}">
                <a16:creationId xmlns:a16="http://schemas.microsoft.com/office/drawing/2014/main" id="{9F42BDC8-99E6-4906-A64C-63E9C733F0BC}"/>
              </a:ext>
            </a:extLst>
          </p:cNvPr>
          <p:cNvSpPr>
            <a:spLocks noChangeShapeType="1"/>
          </p:cNvSpPr>
          <p:nvPr/>
        </p:nvSpPr>
        <p:spPr bwMode="auto">
          <a:xfrm>
            <a:off x="6732240" y="0"/>
            <a:ext cx="0" cy="6957392"/>
          </a:xfrm>
          <a:prstGeom prst="line">
            <a:avLst/>
          </a:prstGeom>
          <a:noFill/>
          <a:ln w="9525">
            <a:solidFill>
              <a:srgbClr val="FF0000">
                <a:alpha val="63921"/>
              </a:srgbClr>
            </a:solidFill>
            <a:round/>
            <a:headEnd/>
            <a:tailEnd/>
          </a:ln>
          <a:extLst>
            <a:ext uri="{909E8E84-426E-40DD-AFC4-6F175D3DCCD1}">
              <a14:hiddenFill xmlns:a14="http://schemas.microsoft.com/office/drawing/2010/main">
                <a:noFill/>
              </a14:hiddenFill>
            </a:ext>
          </a:extLst>
        </p:spPr>
        <p:txBody>
          <a:bodyPr/>
          <a:lstStyle/>
          <a:p>
            <a:endParaRPr lang="zh-CN" altLang="en-US">
              <a:solidFill>
                <a:schemeClr val="tx1"/>
              </a:solidFill>
            </a:endParaRPr>
          </a:p>
        </p:txBody>
      </p:sp>
      <p:sp>
        <p:nvSpPr>
          <p:cNvPr id="17" name="TextBox 53">
            <a:extLst>
              <a:ext uri="{FF2B5EF4-FFF2-40B4-BE49-F238E27FC236}">
                <a16:creationId xmlns:a16="http://schemas.microsoft.com/office/drawing/2014/main" id="{3B05ED1D-6E7E-42DA-996D-BBA17DF704AD}"/>
              </a:ext>
            </a:extLst>
          </p:cNvPr>
          <p:cNvSpPr>
            <a:spLocks noChangeAspect="1" noChangeArrowheads="1"/>
          </p:cNvSpPr>
          <p:nvPr/>
        </p:nvSpPr>
        <p:spPr bwMode="auto">
          <a:xfrm>
            <a:off x="1474086" y="667692"/>
            <a:ext cx="3244799" cy="59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2400" dirty="0">
                <a:latin typeface="华文仿宋" panose="02010600040101010101" pitchFamily="2" charset="-122"/>
                <a:ea typeface="华文仿宋" panose="02010600040101010101" pitchFamily="2" charset="-122"/>
              </a:rPr>
              <a:t>数据多源混杂</a:t>
            </a:r>
            <a:endParaRPr lang="en-US" altLang="zh-CN" sz="2400" dirty="0">
              <a:latin typeface="华文仿宋" panose="02010600040101010101" pitchFamily="2" charset="-122"/>
              <a:ea typeface="华文仿宋" panose="02010600040101010101" pitchFamily="2" charset="-122"/>
            </a:endParaRPr>
          </a:p>
        </p:txBody>
      </p:sp>
      <p:sp>
        <p:nvSpPr>
          <p:cNvPr id="23567" name="矩形 4">
            <a:extLst>
              <a:ext uri="{FF2B5EF4-FFF2-40B4-BE49-F238E27FC236}">
                <a16:creationId xmlns:a16="http://schemas.microsoft.com/office/drawing/2014/main" id="{DDDEB772-6D50-4D30-A440-01B4A2FEEF63}"/>
              </a:ext>
            </a:extLst>
          </p:cNvPr>
          <p:cNvSpPr>
            <a:spLocks noChangeArrowheads="1"/>
          </p:cNvSpPr>
          <p:nvPr/>
        </p:nvSpPr>
        <p:spPr bwMode="auto">
          <a:xfrm>
            <a:off x="310813" y="1516198"/>
            <a:ext cx="6255842" cy="4650774"/>
          </a:xfrm>
          <a:prstGeom prst="rect">
            <a:avLst/>
          </a:prstGeom>
          <a:noFill/>
          <a:ln w="9525">
            <a:noFill/>
            <a:miter lim="800000"/>
          </a:ln>
        </p:spPr>
        <p:txBody>
          <a:bodyPr wrap="square">
            <a:spAutoFit/>
          </a:bodyPr>
          <a:lstStyle/>
          <a:p>
            <a:pPr algn="just">
              <a:lnSpc>
                <a:spcPct val="150000"/>
              </a:lnSpc>
              <a:buFont typeface="Wingdings" panose="05000000000000000000" pitchFamily="2" charset="2"/>
              <a:buChar char="n"/>
              <a:defRPr/>
            </a:pPr>
            <a:r>
              <a:rPr lang="en-US" altLang="zh-CN" sz="2000" dirty="0">
                <a:solidFill>
                  <a:schemeClr val="tx1"/>
                </a:solidFill>
                <a:latin typeface="+mn-ea"/>
                <a:ea typeface="+mn-ea"/>
                <a:cs typeface="Times New Roman" panose="02020603050405020304" pitchFamily="18" charset="0"/>
              </a:rPr>
              <a:t>CPS </a:t>
            </a:r>
            <a:r>
              <a:rPr lang="zh-CN" altLang="en-US" sz="2000" dirty="0">
                <a:solidFill>
                  <a:schemeClr val="tx1"/>
                </a:solidFill>
                <a:latin typeface="+mn-ea"/>
                <a:ea typeface="+mn-ea"/>
                <a:cs typeface="Times New Roman" panose="02020603050405020304" pitchFamily="18" charset="0"/>
              </a:rPr>
              <a:t>中蕴藏着大量由各种传感器生成的用于表征物理世界不同状态的数据。这些感知数据是监测、观察和认知物理世界的关键依据。</a:t>
            </a:r>
            <a:endParaRPr lang="en-US" altLang="zh-CN" sz="2000" dirty="0">
              <a:solidFill>
                <a:schemeClr val="tx1"/>
              </a:solidFill>
              <a:latin typeface="+mn-ea"/>
              <a:ea typeface="+mn-ea"/>
              <a:cs typeface="Times New Roman" panose="02020603050405020304" pitchFamily="18" charset="0"/>
            </a:endParaRPr>
          </a:p>
          <a:p>
            <a:pPr algn="just">
              <a:lnSpc>
                <a:spcPct val="150000"/>
              </a:lnSpc>
              <a:buFont typeface="Wingdings" panose="05000000000000000000" pitchFamily="2" charset="2"/>
              <a:buChar char="n"/>
              <a:defRPr/>
            </a:pPr>
            <a:r>
              <a:rPr lang="zh-CN" altLang="en-US" sz="2000" dirty="0">
                <a:solidFill>
                  <a:schemeClr val="tx1"/>
                </a:solidFill>
                <a:latin typeface="+mn-ea"/>
                <a:ea typeface="+mn-ea"/>
                <a:cs typeface="Times New Roman" panose="02020603050405020304" pitchFamily="18" charset="0"/>
              </a:rPr>
              <a:t>同时，</a:t>
            </a:r>
            <a:r>
              <a:rPr lang="zh-CN" altLang="en-US" sz="2000" dirty="0">
                <a:solidFill>
                  <a:srgbClr val="0000FF"/>
                </a:solidFill>
                <a:latin typeface="+mn-ea"/>
                <a:ea typeface="+mn-ea"/>
                <a:cs typeface="Times New Roman" panose="02020603050405020304" pitchFamily="18" charset="0"/>
              </a:rPr>
              <a:t>分布式的计算单元（如控制器）将利用感知数据生成各种用于驱动（执行器）物理动作或协调节点间任务执行、调度与通信的大量控制信息。</a:t>
            </a:r>
            <a:endParaRPr lang="en-US" altLang="zh-CN" sz="2000" dirty="0">
              <a:solidFill>
                <a:srgbClr val="0000FF"/>
              </a:solidFill>
              <a:latin typeface="+mn-ea"/>
              <a:ea typeface="+mn-ea"/>
              <a:cs typeface="Times New Roman" panose="02020603050405020304" pitchFamily="18" charset="0"/>
            </a:endParaRPr>
          </a:p>
          <a:p>
            <a:pPr algn="just">
              <a:lnSpc>
                <a:spcPct val="150000"/>
              </a:lnSpc>
              <a:buFont typeface="Wingdings" panose="05000000000000000000" pitchFamily="2" charset="2"/>
              <a:buChar char="n"/>
              <a:defRPr/>
            </a:pPr>
            <a:r>
              <a:rPr lang="zh-CN" altLang="en-US" sz="2000" dirty="0">
                <a:solidFill>
                  <a:srgbClr val="FF0000"/>
                </a:solidFill>
                <a:latin typeface="+mn-ea"/>
                <a:ea typeface="+mn-ea"/>
                <a:cs typeface="Times New Roman" panose="02020603050405020304" pitchFamily="18" charset="0"/>
              </a:rPr>
              <a:t>在许多应用场合，由于系统节点数目大、种类繁多，</a:t>
            </a:r>
            <a:r>
              <a:rPr lang="en-US" altLang="zh-CN" sz="2000" dirty="0">
                <a:solidFill>
                  <a:srgbClr val="FF0000"/>
                </a:solidFill>
                <a:latin typeface="+mn-ea"/>
                <a:ea typeface="+mn-ea"/>
                <a:cs typeface="Times New Roman" panose="02020603050405020304" pitchFamily="18" charset="0"/>
              </a:rPr>
              <a:t>CPS </a:t>
            </a:r>
            <a:r>
              <a:rPr lang="zh-CN" altLang="en-US" sz="2000" dirty="0">
                <a:solidFill>
                  <a:srgbClr val="FF0000"/>
                </a:solidFill>
                <a:latin typeface="+mn-ea"/>
                <a:ea typeface="+mn-ea"/>
                <a:cs typeface="Times New Roman" panose="02020603050405020304" pitchFamily="18" charset="0"/>
              </a:rPr>
              <a:t>中对海量数据的处理是不可避免的。</a:t>
            </a:r>
          </a:p>
          <a:p>
            <a:pPr algn="just">
              <a:lnSpc>
                <a:spcPct val="150000"/>
              </a:lnSpc>
              <a:buFontTx/>
              <a:buNone/>
              <a:defRPr/>
            </a:pPr>
            <a:r>
              <a:rPr lang="zh-CN" altLang="en-US" sz="2000" dirty="0">
                <a:solidFill>
                  <a:schemeClr val="tx1"/>
                </a:solidFill>
                <a:latin typeface="+mn-ea"/>
                <a:ea typeface="+mn-ea"/>
                <a:cs typeface="Times New Roman" panose="02020603050405020304" pitchFamily="18" charset="0"/>
              </a:rPr>
              <a:t>而且，系统目标任务、被控对象、感知方式的多样性和复杂性，也使得</a:t>
            </a:r>
            <a:r>
              <a:rPr lang="en-US" altLang="zh-CN" sz="2000" dirty="0">
                <a:solidFill>
                  <a:schemeClr val="tx1"/>
                </a:solidFill>
                <a:latin typeface="+mn-ea"/>
                <a:ea typeface="+mn-ea"/>
                <a:cs typeface="Times New Roman" panose="02020603050405020304" pitchFamily="18" charset="0"/>
              </a:rPr>
              <a:t>CPS </a:t>
            </a:r>
            <a:r>
              <a:rPr lang="zh-CN" altLang="en-US" sz="2000" dirty="0">
                <a:solidFill>
                  <a:schemeClr val="tx1"/>
                </a:solidFill>
                <a:latin typeface="+mn-ea"/>
                <a:ea typeface="+mn-ea"/>
                <a:cs typeface="Times New Roman" panose="02020603050405020304" pitchFamily="18" charset="0"/>
              </a:rPr>
              <a:t>中的数据呈现出混杂特性。</a:t>
            </a:r>
          </a:p>
        </p:txBody>
      </p:sp>
      <p:pic>
        <p:nvPicPr>
          <p:cNvPr id="25615" name="Picture 6" descr="wjx10">
            <a:extLst>
              <a:ext uri="{FF2B5EF4-FFF2-40B4-BE49-F238E27FC236}">
                <a16:creationId xmlns:a16="http://schemas.microsoft.com/office/drawing/2014/main" id="{CD9213F0-A13C-4556-8014-CC0E4BD29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9428" y="1785880"/>
            <a:ext cx="1965315" cy="158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1" descr="无人机2">
            <a:extLst>
              <a:ext uri="{FF2B5EF4-FFF2-40B4-BE49-F238E27FC236}">
                <a16:creationId xmlns:a16="http://schemas.microsoft.com/office/drawing/2014/main" id="{4C9675BE-90CF-4A9A-BAED-851BC5ACC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772" y="5183535"/>
            <a:ext cx="1967591" cy="1566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23" descr="F:\77.jpg">
            <a:extLst>
              <a:ext uri="{FF2B5EF4-FFF2-40B4-BE49-F238E27FC236}">
                <a16:creationId xmlns:a16="http://schemas.microsoft.com/office/drawing/2014/main" id="{FE77BD94-AF23-4B58-9982-2717F434B40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49428" y="3478696"/>
            <a:ext cx="1965311" cy="16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24" descr="F:\933.jpg">
            <a:extLst>
              <a:ext uri="{FF2B5EF4-FFF2-40B4-BE49-F238E27FC236}">
                <a16:creationId xmlns:a16="http://schemas.microsoft.com/office/drawing/2014/main" id="{3F9D0ED0-A78D-4501-9700-48B69E96F8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2196" y="74776"/>
            <a:ext cx="2065590" cy="16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289735BC-DB93-4A54-8BE2-E640342ABC6F}"/>
              </a:ext>
            </a:extLst>
          </p:cNvPr>
          <p:cNvSpPr txBox="1"/>
          <p:nvPr/>
        </p:nvSpPr>
        <p:spPr>
          <a:xfrm>
            <a:off x="342235" y="185590"/>
            <a:ext cx="2664296"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CPS </a:t>
            </a:r>
            <a:r>
              <a:rPr lang="zh-CN" altLang="en-US" sz="2800" b="0" dirty="0">
                <a:solidFill>
                  <a:srgbClr val="0000FF"/>
                </a:solidFill>
                <a:latin typeface="Times New Roman" panose="02020603050405020304" pitchFamily="18" charset="0"/>
                <a:cs typeface="Times New Roman" panose="02020603050405020304" pitchFamily="18" charset="0"/>
              </a:rPr>
              <a:t>的特点</a:t>
            </a:r>
            <a:endParaRPr lang="zh-CN" altLang="en-US" sz="2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554685941"/>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直接连接符 24">
            <a:extLst>
              <a:ext uri="{FF2B5EF4-FFF2-40B4-BE49-F238E27FC236}">
                <a16:creationId xmlns:a16="http://schemas.microsoft.com/office/drawing/2014/main" id="{5A52066E-AD47-4100-8F72-3C0020A35441}"/>
              </a:ext>
            </a:extLst>
          </p:cNvPr>
          <p:cNvSpPr>
            <a:spLocks noChangeShapeType="1"/>
          </p:cNvSpPr>
          <p:nvPr/>
        </p:nvSpPr>
        <p:spPr bwMode="auto">
          <a:xfrm>
            <a:off x="263829" y="5937007"/>
            <a:ext cx="8072716" cy="0"/>
          </a:xfrm>
          <a:prstGeom prst="line">
            <a:avLst/>
          </a:prstGeom>
          <a:noFill/>
          <a:ln w="9525">
            <a:solidFill>
              <a:srgbClr val="A5A5A5"/>
            </a:solidFill>
            <a:round/>
            <a:headEnd/>
            <a:tailEnd/>
          </a:ln>
          <a:extLst>
            <a:ext uri="{909E8E84-426E-40DD-AFC4-6F175D3DCCD1}">
              <a14:hiddenFill xmlns:a14="http://schemas.microsoft.com/office/drawing/2010/main">
                <a:noFill/>
              </a14:hiddenFill>
            </a:ext>
          </a:extLst>
        </p:spPr>
        <p:txBody>
          <a:bodyPr/>
          <a:lstStyle/>
          <a:p>
            <a:pPr algn="l"/>
            <a:endParaRPr lang="zh-CN" altLang="en-US">
              <a:solidFill>
                <a:schemeClr val="tx1"/>
              </a:solidFill>
            </a:endParaRPr>
          </a:p>
        </p:txBody>
      </p:sp>
      <p:sp>
        <p:nvSpPr>
          <p:cNvPr id="17" name="TextBox 53">
            <a:extLst>
              <a:ext uri="{FF2B5EF4-FFF2-40B4-BE49-F238E27FC236}">
                <a16:creationId xmlns:a16="http://schemas.microsoft.com/office/drawing/2014/main" id="{D83C3DAA-034F-4558-B47B-2BB87FE89958}"/>
              </a:ext>
            </a:extLst>
          </p:cNvPr>
          <p:cNvSpPr>
            <a:spLocks noChangeAspect="1" noChangeArrowheads="1"/>
          </p:cNvSpPr>
          <p:nvPr/>
        </p:nvSpPr>
        <p:spPr bwMode="auto">
          <a:xfrm>
            <a:off x="3635896" y="2790"/>
            <a:ext cx="3244799" cy="593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lnSpc>
                <a:spcPct val="150000"/>
              </a:lnSpc>
            </a:pPr>
            <a:r>
              <a:rPr lang="zh-CN" altLang="en-US" sz="2400" dirty="0">
                <a:latin typeface="华文仿宋" panose="02010600040101010101" pitchFamily="2" charset="-122"/>
                <a:ea typeface="华文仿宋" panose="02010600040101010101" pitchFamily="2" charset="-122"/>
              </a:rPr>
              <a:t>单元不确定、不可靠</a:t>
            </a:r>
            <a:endParaRPr lang="en-US" altLang="zh-CN" sz="2400" dirty="0">
              <a:latin typeface="华文仿宋" panose="02010600040101010101" pitchFamily="2" charset="-122"/>
              <a:ea typeface="华文仿宋" panose="02010600040101010101" pitchFamily="2" charset="-122"/>
            </a:endParaRPr>
          </a:p>
        </p:txBody>
      </p:sp>
      <p:sp>
        <p:nvSpPr>
          <p:cNvPr id="18" name="矩形 8">
            <a:extLst>
              <a:ext uri="{FF2B5EF4-FFF2-40B4-BE49-F238E27FC236}">
                <a16:creationId xmlns:a16="http://schemas.microsoft.com/office/drawing/2014/main" id="{CD50C762-FD4C-4929-B553-0C5E863E6EC4}"/>
              </a:ext>
            </a:extLst>
          </p:cNvPr>
          <p:cNvSpPr>
            <a:spLocks noChangeArrowheads="1"/>
          </p:cNvSpPr>
          <p:nvPr/>
        </p:nvSpPr>
        <p:spPr bwMode="auto">
          <a:xfrm>
            <a:off x="3480027" y="232867"/>
            <a:ext cx="73800" cy="299959"/>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endParaRPr lang="zh-CN" altLang="zh-CN">
              <a:latin typeface="Calibri" panose="020F0502020204030204" pitchFamily="34" charset="0"/>
              <a:sym typeface="Calibri" panose="020F0502020204030204" pitchFamily="34" charset="0"/>
            </a:endParaRPr>
          </a:p>
        </p:txBody>
      </p:sp>
      <p:sp>
        <p:nvSpPr>
          <p:cNvPr id="19" name="Rectangle 4">
            <a:extLst>
              <a:ext uri="{FF2B5EF4-FFF2-40B4-BE49-F238E27FC236}">
                <a16:creationId xmlns:a16="http://schemas.microsoft.com/office/drawing/2014/main" id="{3F8EE630-B260-4230-82B6-98354A09DBB3}"/>
              </a:ext>
            </a:extLst>
          </p:cNvPr>
          <p:cNvSpPr>
            <a:spLocks noChangeArrowheads="1"/>
          </p:cNvSpPr>
          <p:nvPr/>
        </p:nvSpPr>
        <p:spPr bwMode="auto">
          <a:xfrm>
            <a:off x="323528" y="620688"/>
            <a:ext cx="8473853" cy="3741665"/>
          </a:xfrm>
          <a:prstGeom prst="rect">
            <a:avLst/>
          </a:prstGeom>
          <a:noFill/>
          <a:ln w="12700" algn="ctr">
            <a:noFill/>
            <a:miter lim="800000"/>
          </a:ln>
          <a:effectLst/>
        </p:spPr>
        <p:txBody>
          <a:bodyPr anchor="ctr">
            <a:spAutoFit/>
          </a:bodyPr>
          <a:lstStyle/>
          <a:p>
            <a:pPr algn="l">
              <a:lnSpc>
                <a:spcPct val="150000"/>
              </a:lnSpc>
              <a:buFont typeface="Wingdings" panose="05000000000000000000" pitchFamily="2" charset="2"/>
              <a:buChar char="u"/>
              <a:defRPr/>
            </a:pPr>
            <a:r>
              <a:rPr lang="en-US" altLang="zh-CN" sz="2000" dirty="0">
                <a:solidFill>
                  <a:schemeClr val="tx1"/>
                </a:solidFill>
                <a:latin typeface="+mn-ea"/>
                <a:ea typeface="+mn-ea"/>
              </a:rPr>
              <a:t> </a:t>
            </a:r>
            <a:r>
              <a:rPr lang="en-US" altLang="zh-CN" sz="2000" dirty="0">
                <a:solidFill>
                  <a:schemeClr val="tx1"/>
                </a:solidFill>
                <a:latin typeface="+mn-ea"/>
                <a:ea typeface="+mn-ea"/>
                <a:cs typeface="Times New Roman" panose="02020603050405020304" pitchFamily="18" charset="0"/>
              </a:rPr>
              <a:t>CPS</a:t>
            </a:r>
            <a:r>
              <a:rPr lang="zh-CN" altLang="en-US" sz="2000" dirty="0">
                <a:solidFill>
                  <a:schemeClr val="tx1"/>
                </a:solidFill>
                <a:latin typeface="+mn-ea"/>
                <a:ea typeface="+mn-ea"/>
                <a:cs typeface="Times New Roman" panose="02020603050405020304" pitchFamily="18" charset="0"/>
              </a:rPr>
              <a:t>由各种异构异质的计算、通信和物理单元组成。由于系统复杂性、开放性等原因，</a:t>
            </a:r>
            <a:r>
              <a:rPr lang="zh-CN" altLang="en-US" sz="2000" dirty="0">
                <a:solidFill>
                  <a:srgbClr val="0000FF"/>
                </a:solidFill>
                <a:latin typeface="+mn-ea"/>
                <a:ea typeface="+mn-ea"/>
                <a:cs typeface="Times New Roman" panose="02020603050405020304" pitchFamily="18" charset="0"/>
              </a:rPr>
              <a:t>许多单元体现出严重的不确定性和不可靠性。</a:t>
            </a:r>
            <a:endParaRPr lang="zh-CN" altLang="en-US" sz="2000" dirty="0">
              <a:solidFill>
                <a:srgbClr val="0000FF"/>
              </a:solidFill>
              <a:latin typeface="+mn-ea"/>
              <a:ea typeface="+mn-ea"/>
            </a:endParaRPr>
          </a:p>
          <a:p>
            <a:pPr algn="l">
              <a:lnSpc>
                <a:spcPct val="150000"/>
              </a:lnSpc>
              <a:buFont typeface="Wingdings" panose="05000000000000000000" pitchFamily="2" charset="2"/>
              <a:buChar char="u"/>
              <a:defRPr/>
            </a:pPr>
            <a:r>
              <a:rPr lang="zh-CN" altLang="en-US" sz="2000" dirty="0">
                <a:solidFill>
                  <a:schemeClr val="tx1"/>
                </a:solidFill>
                <a:latin typeface="+mn-ea"/>
                <a:ea typeface="+mn-ea"/>
                <a:cs typeface="Times New Roman" panose="02020603050405020304" pitchFamily="18" charset="0"/>
              </a:rPr>
              <a:t>比如，与传统控制系统不同，</a:t>
            </a:r>
            <a:r>
              <a:rPr lang="en-US" altLang="zh-CN" sz="2000" dirty="0">
                <a:solidFill>
                  <a:schemeClr val="tx1"/>
                </a:solidFill>
                <a:latin typeface="+mn-ea"/>
                <a:ea typeface="+mn-ea"/>
                <a:cs typeface="Times New Roman" panose="02020603050405020304" pitchFamily="18" charset="0"/>
              </a:rPr>
              <a:t>CPS</a:t>
            </a:r>
            <a:r>
              <a:rPr lang="zh-CN" altLang="en-US" sz="2000" dirty="0">
                <a:solidFill>
                  <a:schemeClr val="tx1"/>
                </a:solidFill>
                <a:latin typeface="+mn-ea"/>
                <a:ea typeface="+mn-ea"/>
                <a:cs typeface="Times New Roman" panose="02020603050405020304" pitchFamily="18" charset="0"/>
              </a:rPr>
              <a:t>中计算单元的负载往往具有时变性，计算设备本身可能是商用产品（而不是专用的工控产品），从而具有性能不确定性、非实时性，且可靠性较低，容易出现硬件或软件故障。</a:t>
            </a:r>
            <a:endParaRPr lang="en-US" altLang="zh-CN" sz="2000" dirty="0">
              <a:solidFill>
                <a:schemeClr val="tx1"/>
              </a:solidFill>
              <a:latin typeface="+mn-ea"/>
              <a:ea typeface="+mn-ea"/>
              <a:cs typeface="Times New Roman" panose="02020603050405020304" pitchFamily="18" charset="0"/>
            </a:endParaRPr>
          </a:p>
          <a:p>
            <a:pPr algn="l">
              <a:lnSpc>
                <a:spcPct val="150000"/>
              </a:lnSpc>
              <a:buFont typeface="Wingdings" panose="05000000000000000000" pitchFamily="2" charset="2"/>
              <a:buChar char="u"/>
              <a:defRPr/>
            </a:pPr>
            <a:r>
              <a:rPr lang="zh-CN" altLang="en-US" sz="2000" dirty="0">
                <a:solidFill>
                  <a:schemeClr val="tx1"/>
                </a:solidFill>
                <a:latin typeface="+mn-ea"/>
                <a:ea typeface="+mn-ea"/>
                <a:cs typeface="Times New Roman" panose="02020603050405020304" pitchFamily="18" charset="0"/>
              </a:rPr>
              <a:t>由于节点间通信可能处于开放环境中（如无线通信），通信链路可能会由于环境噪声的影响而体现出不稳定性，节点甚至可能会因为受到恶意攻击而失效。</a:t>
            </a:r>
          </a:p>
        </p:txBody>
      </p:sp>
      <p:sp>
        <p:nvSpPr>
          <p:cNvPr id="21" name="TextBox 20">
            <a:extLst>
              <a:ext uri="{FF2B5EF4-FFF2-40B4-BE49-F238E27FC236}">
                <a16:creationId xmlns:a16="http://schemas.microsoft.com/office/drawing/2014/main" id="{8CFC1B37-5A57-457B-A089-D265BE1B1419}"/>
              </a:ext>
            </a:extLst>
          </p:cNvPr>
          <p:cNvSpPr txBox="1">
            <a:spLocks noChangeArrowheads="1"/>
          </p:cNvSpPr>
          <p:nvPr/>
        </p:nvSpPr>
        <p:spPr bwMode="auto">
          <a:xfrm>
            <a:off x="323528" y="6021288"/>
            <a:ext cx="856934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r>
              <a:rPr lang="zh-CN" altLang="en-US" dirty="0">
                <a:latin typeface="宋体" panose="02010600030101010101" pitchFamily="2" charset="-122"/>
              </a:rPr>
              <a:t>单元的不确定性和不可靠性在很大程度上会对</a:t>
            </a:r>
            <a:r>
              <a:rPr lang="en-US" altLang="zh-CN" dirty="0">
                <a:latin typeface="宋体" panose="02010600030101010101" pitchFamily="2" charset="-122"/>
              </a:rPr>
              <a:t>CPS</a:t>
            </a:r>
            <a:r>
              <a:rPr lang="zh-CN" altLang="en-US" dirty="0">
                <a:latin typeface="宋体" panose="02010600030101010101" pitchFamily="2" charset="-122"/>
              </a:rPr>
              <a:t>的系统性能产生严重的影响。</a:t>
            </a:r>
          </a:p>
        </p:txBody>
      </p:sp>
      <p:sp>
        <p:nvSpPr>
          <p:cNvPr id="26641" name="AutoShape 7" descr="旧金山">
            <a:extLst>
              <a:ext uri="{FF2B5EF4-FFF2-40B4-BE49-F238E27FC236}">
                <a16:creationId xmlns:a16="http://schemas.microsoft.com/office/drawing/2014/main" id="{D59958E0-09D9-4734-8DB5-48A707E168B8}"/>
              </a:ext>
            </a:extLst>
          </p:cNvPr>
          <p:cNvSpPr>
            <a:spLocks noChangeArrowheads="1"/>
          </p:cNvSpPr>
          <p:nvPr/>
        </p:nvSpPr>
        <p:spPr bwMode="auto">
          <a:xfrm>
            <a:off x="297653" y="4529282"/>
            <a:ext cx="2510349" cy="1241961"/>
          </a:xfrm>
          <a:prstGeom prst="roundRect">
            <a:avLst>
              <a:gd name="adj" fmla="val 9431"/>
            </a:avLst>
          </a:prstGeom>
          <a:blipFill dpi="0" rotWithShape="1">
            <a:blip r:embed="rId2"/>
            <a:srcRect/>
            <a:stretch>
              <a:fillRect/>
            </a:stretch>
          </a:blipFill>
          <a:ln>
            <a:noFill/>
          </a:ln>
          <a:effectLst>
            <a:prstShdw prst="shdw17" dist="17961" dir="2700000">
              <a:srgbClr val="999999"/>
            </a:prstShdw>
          </a:effectLst>
          <a:extLst>
            <a:ext uri="{91240B29-F687-4F45-9708-019B960494DF}">
              <a14:hiddenLine xmlns:a14="http://schemas.microsoft.com/office/drawing/2010/main" w="9525">
                <a:solidFill>
                  <a:srgbClr val="000000"/>
                </a:solidFill>
                <a:round/>
                <a:headEnd/>
                <a:tailEnd/>
              </a14:hiddenLine>
            </a:ext>
          </a:extLst>
        </p:spPr>
        <p:txBody>
          <a:bodyPr wrap="none" lIns="65797" tIns="32898" rIns="65797" bIns="3289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endParaRPr lang="zh-TW" altLang="en-US"/>
          </a:p>
        </p:txBody>
      </p:sp>
      <p:sp>
        <p:nvSpPr>
          <p:cNvPr id="26642" name="AutoShape 28" descr="视角">
            <a:extLst>
              <a:ext uri="{FF2B5EF4-FFF2-40B4-BE49-F238E27FC236}">
                <a16:creationId xmlns:a16="http://schemas.microsoft.com/office/drawing/2014/main" id="{D252C645-DAFB-4EAA-B347-17D641F88888}"/>
              </a:ext>
            </a:extLst>
          </p:cNvPr>
          <p:cNvSpPr>
            <a:spLocks noChangeArrowheads="1"/>
          </p:cNvSpPr>
          <p:nvPr/>
        </p:nvSpPr>
        <p:spPr bwMode="auto">
          <a:xfrm>
            <a:off x="3125642" y="4576110"/>
            <a:ext cx="2349089" cy="1213167"/>
          </a:xfrm>
          <a:prstGeom prst="roundRect">
            <a:avLst>
              <a:gd name="adj" fmla="val 16667"/>
            </a:avLst>
          </a:prstGeom>
          <a:blipFill dpi="0" rotWithShape="1">
            <a:blip r:embed="rId3"/>
            <a:srcRect/>
            <a:stretch>
              <a:fillRect/>
            </a:stretch>
          </a:blipFill>
          <a:ln>
            <a:noFill/>
          </a:ln>
          <a:effectLst>
            <a:prstShdw prst="shdw13" dist="53882" dir="13500000">
              <a:schemeClr val="bg2">
                <a:alpha val="50000"/>
              </a:scheme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endParaRPr lang="zh-TW" altLang="en-US">
              <a:ea typeface="PMingLiU" panose="02020500000000000000" pitchFamily="18" charset="-120"/>
            </a:endParaRPr>
          </a:p>
        </p:txBody>
      </p:sp>
      <p:sp>
        <p:nvSpPr>
          <p:cNvPr id="26643" name="AutoShape 25" descr="研发">
            <a:extLst>
              <a:ext uri="{FF2B5EF4-FFF2-40B4-BE49-F238E27FC236}">
                <a16:creationId xmlns:a16="http://schemas.microsoft.com/office/drawing/2014/main" id="{4441A076-8AC5-4435-9894-6BD48E0A4DE0}"/>
              </a:ext>
            </a:extLst>
          </p:cNvPr>
          <p:cNvSpPr>
            <a:spLocks noChangeArrowheads="1"/>
          </p:cNvSpPr>
          <p:nvPr/>
        </p:nvSpPr>
        <p:spPr bwMode="auto">
          <a:xfrm>
            <a:off x="5843199" y="4659184"/>
            <a:ext cx="2349089" cy="1112059"/>
          </a:xfrm>
          <a:prstGeom prst="roundRect">
            <a:avLst>
              <a:gd name="adj" fmla="val 16667"/>
            </a:avLst>
          </a:prstGeom>
          <a:blipFill dpi="0" rotWithShape="1">
            <a:blip r:embed="rId4"/>
            <a:srcRect/>
            <a:stretch>
              <a:fillRect/>
            </a:stretch>
          </a:blipFill>
          <a:ln>
            <a:noFill/>
          </a:ln>
          <a:effectLst>
            <a:prstShdw prst="shdw13" dist="53882" dir="13500000">
              <a:schemeClr val="bg2">
                <a:alpha val="50000"/>
              </a:scheme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a:endParaRPr lang="zh-TW" altLang="en-US">
              <a:ea typeface="PMingLiU" panose="02020500000000000000" pitchFamily="18" charset="-120"/>
            </a:endParaRPr>
          </a:p>
        </p:txBody>
      </p:sp>
      <p:sp>
        <p:nvSpPr>
          <p:cNvPr id="23" name="文本框 22">
            <a:extLst>
              <a:ext uri="{FF2B5EF4-FFF2-40B4-BE49-F238E27FC236}">
                <a16:creationId xmlns:a16="http://schemas.microsoft.com/office/drawing/2014/main" id="{B575FCB7-98F4-4F15-9E8A-2E659DE88160}"/>
              </a:ext>
            </a:extLst>
          </p:cNvPr>
          <p:cNvSpPr txBox="1"/>
          <p:nvPr/>
        </p:nvSpPr>
        <p:spPr>
          <a:xfrm>
            <a:off x="276523" y="193668"/>
            <a:ext cx="2664296"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CPS </a:t>
            </a:r>
            <a:r>
              <a:rPr lang="zh-CN" altLang="en-US" sz="2800" b="0" dirty="0">
                <a:solidFill>
                  <a:srgbClr val="0000FF"/>
                </a:solidFill>
                <a:latin typeface="Times New Roman" panose="02020603050405020304" pitchFamily="18" charset="0"/>
                <a:cs typeface="Times New Roman" panose="02020603050405020304" pitchFamily="18" charset="0"/>
              </a:rPr>
              <a:t>的特点</a:t>
            </a:r>
            <a:endParaRPr lang="zh-CN" altLang="en-US" sz="2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329241020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1+#ppt_w/2"/>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2B3180-A231-487A-A728-AF055F48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204864"/>
            <a:ext cx="2376264" cy="1426909"/>
          </a:xfrm>
          <a:prstGeom prst="rect">
            <a:avLst/>
          </a:prstGeom>
        </p:spPr>
      </p:pic>
      <p:pic>
        <p:nvPicPr>
          <p:cNvPr id="5" name="图片 4">
            <a:extLst>
              <a:ext uri="{FF2B5EF4-FFF2-40B4-BE49-F238E27FC236}">
                <a16:creationId xmlns:a16="http://schemas.microsoft.com/office/drawing/2014/main" id="{610C2A80-5A2F-41A1-A743-ED63155D1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874" y="2204864"/>
            <a:ext cx="1656184" cy="1656184"/>
          </a:xfrm>
          <a:prstGeom prst="rect">
            <a:avLst/>
          </a:prstGeom>
        </p:spPr>
      </p:pic>
      <p:sp>
        <p:nvSpPr>
          <p:cNvPr id="8" name="文本框 7">
            <a:extLst>
              <a:ext uri="{FF2B5EF4-FFF2-40B4-BE49-F238E27FC236}">
                <a16:creationId xmlns:a16="http://schemas.microsoft.com/office/drawing/2014/main" id="{6526C39D-9E9F-4E50-A34F-4AE20D21294C}"/>
              </a:ext>
            </a:extLst>
          </p:cNvPr>
          <p:cNvSpPr txBox="1"/>
          <p:nvPr/>
        </p:nvSpPr>
        <p:spPr>
          <a:xfrm>
            <a:off x="3420522" y="1896827"/>
            <a:ext cx="2014924" cy="1569660"/>
          </a:xfrm>
          <a:prstGeom prst="rect">
            <a:avLst/>
          </a:prstGeom>
          <a:noFill/>
        </p:spPr>
        <p:txBody>
          <a:bodyPr wrap="square" rtlCol="0">
            <a:spAutoFit/>
          </a:bodyPr>
          <a:lstStyle/>
          <a:p>
            <a:pPr algn="l"/>
            <a:r>
              <a:rPr lang="en-US" altLang="zh-CN" sz="9600" dirty="0">
                <a:solidFill>
                  <a:srgbClr val="0000FF"/>
                </a:solidFill>
                <a:latin typeface="Computer Modern" panose="02000503050000020004" pitchFamily="2" charset="0"/>
                <a:ea typeface="等线" panose="02010600030101010101" pitchFamily="2" charset="-122"/>
              </a:rPr>
              <a:t>VS</a:t>
            </a:r>
            <a:endParaRPr lang="zh-CN" altLang="en-US" sz="9600" dirty="0">
              <a:solidFill>
                <a:srgbClr val="0000FF"/>
              </a:solidFill>
              <a:latin typeface="Computer Modern" panose="02000503050000020004" pitchFamily="2" charset="0"/>
              <a:ea typeface="等线" panose="02010600030101010101" pitchFamily="2" charset="-122"/>
            </a:endParaRPr>
          </a:p>
        </p:txBody>
      </p:sp>
    </p:spTree>
    <p:extLst>
      <p:ext uri="{BB962C8B-B14F-4D97-AF65-F5344CB8AC3E}">
        <p14:creationId xmlns:p14="http://schemas.microsoft.com/office/powerpoint/2010/main" val="4087565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2B3180-A231-487A-A728-AF055F482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620688"/>
            <a:ext cx="2376264" cy="1426909"/>
          </a:xfrm>
          <a:prstGeom prst="rect">
            <a:avLst/>
          </a:prstGeom>
        </p:spPr>
      </p:pic>
      <p:pic>
        <p:nvPicPr>
          <p:cNvPr id="5" name="图片 4">
            <a:extLst>
              <a:ext uri="{FF2B5EF4-FFF2-40B4-BE49-F238E27FC236}">
                <a16:creationId xmlns:a16="http://schemas.microsoft.com/office/drawing/2014/main" id="{610C2A80-5A2F-41A1-A743-ED63155D1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232" y="3933056"/>
            <a:ext cx="1656184" cy="1656184"/>
          </a:xfrm>
          <a:prstGeom prst="rect">
            <a:avLst/>
          </a:prstGeom>
        </p:spPr>
      </p:pic>
      <p:sp>
        <p:nvSpPr>
          <p:cNvPr id="8" name="文本框 7">
            <a:extLst>
              <a:ext uri="{FF2B5EF4-FFF2-40B4-BE49-F238E27FC236}">
                <a16:creationId xmlns:a16="http://schemas.microsoft.com/office/drawing/2014/main" id="{6526C39D-9E9F-4E50-A34F-4AE20D21294C}"/>
              </a:ext>
            </a:extLst>
          </p:cNvPr>
          <p:cNvSpPr txBox="1"/>
          <p:nvPr/>
        </p:nvSpPr>
        <p:spPr>
          <a:xfrm>
            <a:off x="3347864" y="2204864"/>
            <a:ext cx="2014924" cy="1569660"/>
          </a:xfrm>
          <a:prstGeom prst="rect">
            <a:avLst/>
          </a:prstGeom>
          <a:noFill/>
        </p:spPr>
        <p:txBody>
          <a:bodyPr wrap="square" rtlCol="0">
            <a:spAutoFit/>
          </a:bodyPr>
          <a:lstStyle/>
          <a:p>
            <a:pPr algn="l"/>
            <a:r>
              <a:rPr lang="en-US" altLang="zh-CN" sz="9600" dirty="0">
                <a:solidFill>
                  <a:srgbClr val="0000FF"/>
                </a:solidFill>
                <a:latin typeface="Computer Modern" panose="02000503050000020004" pitchFamily="2" charset="0"/>
                <a:ea typeface="等线" panose="02010600030101010101" pitchFamily="2" charset="-122"/>
              </a:rPr>
              <a:t>VS</a:t>
            </a:r>
            <a:endParaRPr lang="zh-CN" altLang="en-US" sz="9600" dirty="0">
              <a:solidFill>
                <a:srgbClr val="0000FF"/>
              </a:solidFill>
              <a:latin typeface="Computer Modern" panose="02000503050000020004" pitchFamily="2" charset="0"/>
              <a:ea typeface="等线" panose="02010600030101010101" pitchFamily="2" charset="-122"/>
            </a:endParaRPr>
          </a:p>
        </p:txBody>
      </p:sp>
    </p:spTree>
    <p:extLst>
      <p:ext uri="{BB962C8B-B14F-4D97-AF65-F5344CB8AC3E}">
        <p14:creationId xmlns:p14="http://schemas.microsoft.com/office/powerpoint/2010/main" val="60685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4168782-F650-48B4-A0FF-72FFAE8A7B55}"/>
              </a:ext>
            </a:extLst>
          </p:cNvPr>
          <p:cNvSpPr txBox="1"/>
          <p:nvPr/>
        </p:nvSpPr>
        <p:spPr>
          <a:xfrm>
            <a:off x="323528" y="1196752"/>
            <a:ext cx="7920880" cy="523220"/>
          </a:xfrm>
          <a:prstGeom prst="rect">
            <a:avLst/>
          </a:prstGeom>
          <a:noFill/>
        </p:spPr>
        <p:txBody>
          <a:bodyPr wrap="square" rtlCol="0">
            <a:spAutoFit/>
          </a:bodyPr>
          <a:lstStyle/>
          <a:p>
            <a:pPr algn="l"/>
            <a:r>
              <a:rPr lang="en-US" altLang="zh-CN" sz="2800" dirty="0">
                <a:solidFill>
                  <a:schemeClr val="tx1"/>
                </a:solidFill>
                <a:latin typeface="+mn-ea"/>
                <a:ea typeface="+mn-ea"/>
              </a:rPr>
              <a:t>Why do we study CPS</a:t>
            </a:r>
            <a:r>
              <a:rPr lang="zh-CN" altLang="en-US" sz="2800" dirty="0">
                <a:solidFill>
                  <a:schemeClr val="tx1"/>
                </a:solidFill>
                <a:latin typeface="+mn-ea"/>
                <a:ea typeface="+mn-ea"/>
              </a:rPr>
              <a:t>？</a:t>
            </a:r>
            <a:r>
              <a:rPr lang="en-US" altLang="zh-CN" sz="2800" dirty="0">
                <a:solidFill>
                  <a:srgbClr val="0000FF"/>
                </a:solidFill>
                <a:latin typeface="+mn-ea"/>
                <a:ea typeface="+mn-ea"/>
              </a:rPr>
              <a:t>---Motivations</a:t>
            </a:r>
            <a:endParaRPr lang="zh-CN" altLang="en-US" sz="2800" dirty="0">
              <a:solidFill>
                <a:srgbClr val="0000FF"/>
              </a:solidFill>
              <a:latin typeface="+mn-ea"/>
              <a:ea typeface="+mn-ea"/>
            </a:endParaRPr>
          </a:p>
        </p:txBody>
      </p:sp>
      <p:sp>
        <p:nvSpPr>
          <p:cNvPr id="3" name="文本框 2">
            <a:extLst>
              <a:ext uri="{FF2B5EF4-FFF2-40B4-BE49-F238E27FC236}">
                <a16:creationId xmlns:a16="http://schemas.microsoft.com/office/drawing/2014/main" id="{AD1A15D5-2CFF-4F8C-ACA2-9E73BA9B29F3}"/>
              </a:ext>
            </a:extLst>
          </p:cNvPr>
          <p:cNvSpPr txBox="1"/>
          <p:nvPr/>
        </p:nvSpPr>
        <p:spPr>
          <a:xfrm>
            <a:off x="2411760" y="2564904"/>
            <a:ext cx="5256584" cy="1499321"/>
          </a:xfrm>
          <a:prstGeom prst="rect">
            <a:avLst/>
          </a:prstGeom>
          <a:noFill/>
        </p:spPr>
        <p:txBody>
          <a:bodyPr wrap="square" rtlCol="0">
            <a:spAutoFit/>
          </a:bodyPr>
          <a:lstStyle/>
          <a:p>
            <a:pPr marL="457200" indent="-457200" algn="l">
              <a:lnSpc>
                <a:spcPct val="150000"/>
              </a:lnSpc>
              <a:buFont typeface="Wingdings" panose="05000000000000000000" pitchFamily="2" charset="2"/>
              <a:buChar char="Ø"/>
            </a:pPr>
            <a:r>
              <a:rPr lang="en-US" altLang="zh-CN" sz="3200" dirty="0">
                <a:solidFill>
                  <a:schemeClr val="tx1">
                    <a:lumMod val="95000"/>
                    <a:lumOff val="5000"/>
                  </a:schemeClr>
                </a:solidFill>
                <a:latin typeface="+mn-ea"/>
                <a:ea typeface="+mn-ea"/>
              </a:rPr>
              <a:t>Backgrounds;  </a:t>
            </a:r>
          </a:p>
          <a:p>
            <a:pPr marL="457200" indent="-457200" algn="l">
              <a:lnSpc>
                <a:spcPct val="150000"/>
              </a:lnSpc>
              <a:buFont typeface="Wingdings" panose="05000000000000000000" pitchFamily="2" charset="2"/>
              <a:buChar char="Ø"/>
            </a:pPr>
            <a:r>
              <a:rPr lang="en-US" altLang="zh-CN" sz="3200" dirty="0">
                <a:solidFill>
                  <a:schemeClr val="tx1">
                    <a:lumMod val="95000"/>
                    <a:lumOff val="5000"/>
                  </a:schemeClr>
                </a:solidFill>
                <a:latin typeface="+mn-ea"/>
                <a:ea typeface="+mn-ea"/>
              </a:rPr>
              <a:t>Applications.</a:t>
            </a:r>
            <a:endParaRPr lang="zh-CN" altLang="en-US" sz="32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4456880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5" name="Rectangle 3">
            <a:extLst>
              <a:ext uri="{FF2B5EF4-FFF2-40B4-BE49-F238E27FC236}">
                <a16:creationId xmlns:a16="http://schemas.microsoft.com/office/drawing/2014/main" id="{36864E74-8CAA-4488-ADD2-7E2322A8F2CF}"/>
              </a:ext>
            </a:extLst>
          </p:cNvPr>
          <p:cNvSpPr>
            <a:spLocks noChangeArrowheads="1"/>
          </p:cNvSpPr>
          <p:nvPr/>
        </p:nvSpPr>
        <p:spPr bwMode="auto">
          <a:xfrm>
            <a:off x="5467389" y="3805827"/>
            <a:ext cx="3670300" cy="792162"/>
          </a:xfrm>
          <a:prstGeom prst="rect">
            <a:avLst/>
          </a:prstGeom>
          <a:gradFill rotWithShape="1">
            <a:gsLst>
              <a:gs pos="0">
                <a:schemeClr val="bg2">
                  <a:alpha val="39998"/>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376836" name="Rectangle 4">
            <a:extLst>
              <a:ext uri="{FF2B5EF4-FFF2-40B4-BE49-F238E27FC236}">
                <a16:creationId xmlns:a16="http://schemas.microsoft.com/office/drawing/2014/main" id="{36D122F2-CDD1-4F1F-BAFD-0B2FBDD45189}"/>
              </a:ext>
            </a:extLst>
          </p:cNvPr>
          <p:cNvSpPr>
            <a:spLocks noChangeArrowheads="1"/>
          </p:cNvSpPr>
          <p:nvPr/>
        </p:nvSpPr>
        <p:spPr bwMode="auto">
          <a:xfrm rot="10800000">
            <a:off x="-6311" y="3820114"/>
            <a:ext cx="3741738" cy="792163"/>
          </a:xfrm>
          <a:prstGeom prst="rect">
            <a:avLst/>
          </a:prstGeom>
          <a:gradFill rotWithShape="1">
            <a:gsLst>
              <a:gs pos="0">
                <a:schemeClr val="bg2">
                  <a:alpha val="39998"/>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376837" name="Rectangle 5">
            <a:extLst>
              <a:ext uri="{FF2B5EF4-FFF2-40B4-BE49-F238E27FC236}">
                <a16:creationId xmlns:a16="http://schemas.microsoft.com/office/drawing/2014/main" id="{038BBA26-E55C-40C8-9810-0EDC588A62BE}"/>
              </a:ext>
            </a:extLst>
          </p:cNvPr>
          <p:cNvSpPr>
            <a:spLocks noChangeArrowheads="1"/>
          </p:cNvSpPr>
          <p:nvPr/>
        </p:nvSpPr>
        <p:spPr bwMode="auto">
          <a:xfrm>
            <a:off x="763627" y="753064"/>
            <a:ext cx="4251325" cy="792163"/>
          </a:xfrm>
          <a:prstGeom prst="rect">
            <a:avLst/>
          </a:prstGeom>
          <a:gradFill rotWithShape="1">
            <a:gsLst>
              <a:gs pos="0">
                <a:schemeClr val="bg2">
                  <a:alpha val="39998"/>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376838" name="Line 6">
            <a:extLst>
              <a:ext uri="{FF2B5EF4-FFF2-40B4-BE49-F238E27FC236}">
                <a16:creationId xmlns:a16="http://schemas.microsoft.com/office/drawing/2014/main" id="{D6871D94-653B-4E45-BD9F-8E4E14BE4844}"/>
              </a:ext>
            </a:extLst>
          </p:cNvPr>
          <p:cNvSpPr>
            <a:spLocks noChangeShapeType="1"/>
          </p:cNvSpPr>
          <p:nvPr/>
        </p:nvSpPr>
        <p:spPr bwMode="auto">
          <a:xfrm flipH="1" flipV="1">
            <a:off x="719177" y="692739"/>
            <a:ext cx="1587" cy="2239963"/>
          </a:xfrm>
          <a:prstGeom prst="line">
            <a:avLst/>
          </a:prstGeom>
          <a:noFill/>
          <a:ln w="19050">
            <a:solidFill>
              <a:schemeClr val="hlink"/>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76839" name="Line 7">
            <a:extLst>
              <a:ext uri="{FF2B5EF4-FFF2-40B4-BE49-F238E27FC236}">
                <a16:creationId xmlns:a16="http://schemas.microsoft.com/office/drawing/2014/main" id="{B79B336C-1674-4122-9090-5C416997B573}"/>
              </a:ext>
            </a:extLst>
          </p:cNvPr>
          <p:cNvSpPr>
            <a:spLocks noChangeShapeType="1"/>
          </p:cNvSpPr>
          <p:nvPr/>
        </p:nvSpPr>
        <p:spPr bwMode="auto">
          <a:xfrm flipH="1" flipV="1">
            <a:off x="5000664" y="751477"/>
            <a:ext cx="19050" cy="2195512"/>
          </a:xfrm>
          <a:prstGeom prst="line">
            <a:avLst/>
          </a:prstGeom>
          <a:noFill/>
          <a:ln w="19050">
            <a:solidFill>
              <a:schemeClr val="hlink"/>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76840" name="Line 8">
            <a:extLst>
              <a:ext uri="{FF2B5EF4-FFF2-40B4-BE49-F238E27FC236}">
                <a16:creationId xmlns:a16="http://schemas.microsoft.com/office/drawing/2014/main" id="{4AA69858-F67A-4C19-920B-23DA48313A83}"/>
              </a:ext>
            </a:extLst>
          </p:cNvPr>
          <p:cNvSpPr>
            <a:spLocks noChangeShapeType="1"/>
          </p:cNvSpPr>
          <p:nvPr/>
        </p:nvSpPr>
        <p:spPr bwMode="auto">
          <a:xfrm flipH="1" flipV="1">
            <a:off x="3735427" y="3767727"/>
            <a:ext cx="3175" cy="2193925"/>
          </a:xfrm>
          <a:prstGeom prst="line">
            <a:avLst/>
          </a:prstGeom>
          <a:noFill/>
          <a:ln w="19050">
            <a:solidFill>
              <a:schemeClr val="hlink"/>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76841" name="Line 9">
            <a:extLst>
              <a:ext uri="{FF2B5EF4-FFF2-40B4-BE49-F238E27FC236}">
                <a16:creationId xmlns:a16="http://schemas.microsoft.com/office/drawing/2014/main" id="{643B1F66-EE72-4A30-912A-AAD734710B4A}"/>
              </a:ext>
            </a:extLst>
          </p:cNvPr>
          <p:cNvSpPr>
            <a:spLocks noChangeShapeType="1"/>
          </p:cNvSpPr>
          <p:nvPr/>
        </p:nvSpPr>
        <p:spPr bwMode="auto">
          <a:xfrm flipH="1" flipV="1">
            <a:off x="5502314" y="3767727"/>
            <a:ext cx="6350" cy="2208212"/>
          </a:xfrm>
          <a:prstGeom prst="line">
            <a:avLst/>
          </a:prstGeom>
          <a:noFill/>
          <a:ln w="19050">
            <a:solidFill>
              <a:schemeClr val="hlink"/>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2" name="Group 14">
            <a:extLst>
              <a:ext uri="{FF2B5EF4-FFF2-40B4-BE49-F238E27FC236}">
                <a16:creationId xmlns:a16="http://schemas.microsoft.com/office/drawing/2014/main" id="{C7420B16-8C79-4623-BABD-C12B61BA8ABF}"/>
              </a:ext>
            </a:extLst>
          </p:cNvPr>
          <p:cNvGrpSpPr>
            <a:grpSpLocks/>
          </p:cNvGrpSpPr>
          <p:nvPr/>
        </p:nvGrpSpPr>
        <p:grpSpPr bwMode="auto">
          <a:xfrm>
            <a:off x="479464" y="2886664"/>
            <a:ext cx="8469313" cy="923925"/>
            <a:chOff x="601" y="1785"/>
            <a:chExt cx="4502" cy="749"/>
          </a:xfrm>
        </p:grpSpPr>
        <p:sp>
          <p:nvSpPr>
            <p:cNvPr id="87049" name="AutoShape 15">
              <a:extLst>
                <a:ext uri="{FF2B5EF4-FFF2-40B4-BE49-F238E27FC236}">
                  <a16:creationId xmlns:a16="http://schemas.microsoft.com/office/drawing/2014/main" id="{CAE2A828-4EFD-4AB3-BDBB-1CB2371F4D0D}"/>
                </a:ext>
              </a:extLst>
            </p:cNvPr>
            <p:cNvSpPr>
              <a:spLocks noChangeArrowheads="1"/>
            </p:cNvSpPr>
            <p:nvPr/>
          </p:nvSpPr>
          <p:spPr bwMode="auto">
            <a:xfrm>
              <a:off x="601" y="1785"/>
              <a:ext cx="1009" cy="749"/>
            </a:xfrm>
            <a:prstGeom prst="homePlate">
              <a:avLst>
                <a:gd name="adj" fmla="val 33672"/>
              </a:avLst>
            </a:prstGeom>
            <a:gradFill rotWithShape="1">
              <a:gsLst>
                <a:gs pos="0">
                  <a:schemeClr val="accent2"/>
                </a:gs>
                <a:gs pos="100000">
                  <a:schemeClr val="accent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87050" name="AutoShape 16">
              <a:extLst>
                <a:ext uri="{FF2B5EF4-FFF2-40B4-BE49-F238E27FC236}">
                  <a16:creationId xmlns:a16="http://schemas.microsoft.com/office/drawing/2014/main" id="{BD69146A-C17D-48EE-B367-6B620879B568}"/>
                </a:ext>
              </a:extLst>
            </p:cNvPr>
            <p:cNvSpPr>
              <a:spLocks noChangeArrowheads="1"/>
            </p:cNvSpPr>
            <p:nvPr/>
          </p:nvSpPr>
          <p:spPr bwMode="auto">
            <a:xfrm>
              <a:off x="1498" y="1785"/>
              <a:ext cx="1009" cy="749"/>
            </a:xfrm>
            <a:prstGeom prst="chevron">
              <a:avLst>
                <a:gd name="adj" fmla="val 33672"/>
              </a:avLst>
            </a:prstGeom>
            <a:gradFill rotWithShape="1">
              <a:gsLst>
                <a:gs pos="0">
                  <a:srgbClr val="DDDDDD"/>
                </a:gs>
                <a:gs pos="100000">
                  <a:srgbClr val="B2B2B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87051" name="AutoShape 17">
              <a:extLst>
                <a:ext uri="{FF2B5EF4-FFF2-40B4-BE49-F238E27FC236}">
                  <a16:creationId xmlns:a16="http://schemas.microsoft.com/office/drawing/2014/main" id="{395FB6CD-406E-40E0-893C-BBC01D4873B2}"/>
                </a:ext>
              </a:extLst>
            </p:cNvPr>
            <p:cNvSpPr>
              <a:spLocks noChangeArrowheads="1"/>
            </p:cNvSpPr>
            <p:nvPr/>
          </p:nvSpPr>
          <p:spPr bwMode="auto">
            <a:xfrm>
              <a:off x="2371" y="1785"/>
              <a:ext cx="1009" cy="749"/>
            </a:xfrm>
            <a:prstGeom prst="chevron">
              <a:avLst>
                <a:gd name="adj" fmla="val 33672"/>
              </a:avLst>
            </a:prstGeom>
            <a:gradFill rotWithShape="1">
              <a:gsLst>
                <a:gs pos="0">
                  <a:schemeClr val="accent2"/>
                </a:gs>
                <a:gs pos="100000">
                  <a:schemeClr val="accent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87052" name="AutoShape 18">
              <a:extLst>
                <a:ext uri="{FF2B5EF4-FFF2-40B4-BE49-F238E27FC236}">
                  <a16:creationId xmlns:a16="http://schemas.microsoft.com/office/drawing/2014/main" id="{BCE60A4C-B305-4AD5-9039-6E2AF6247D27}"/>
                </a:ext>
              </a:extLst>
            </p:cNvPr>
            <p:cNvSpPr>
              <a:spLocks noChangeArrowheads="1"/>
            </p:cNvSpPr>
            <p:nvPr/>
          </p:nvSpPr>
          <p:spPr bwMode="auto">
            <a:xfrm>
              <a:off x="3232" y="1785"/>
              <a:ext cx="1009" cy="749"/>
            </a:xfrm>
            <a:prstGeom prst="chevron">
              <a:avLst>
                <a:gd name="adj" fmla="val 33672"/>
              </a:avLst>
            </a:prstGeom>
            <a:gradFill rotWithShape="1">
              <a:gsLst>
                <a:gs pos="0">
                  <a:srgbClr val="DDDDDD"/>
                </a:gs>
                <a:gs pos="100000">
                  <a:srgbClr val="B2B2B2"/>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87053" name="AutoShape 19">
              <a:extLst>
                <a:ext uri="{FF2B5EF4-FFF2-40B4-BE49-F238E27FC236}">
                  <a16:creationId xmlns:a16="http://schemas.microsoft.com/office/drawing/2014/main" id="{E00B2443-9725-4FA1-BB16-2876AD8E14EC}"/>
                </a:ext>
              </a:extLst>
            </p:cNvPr>
            <p:cNvSpPr>
              <a:spLocks noChangeArrowheads="1"/>
            </p:cNvSpPr>
            <p:nvPr/>
          </p:nvSpPr>
          <p:spPr bwMode="auto">
            <a:xfrm>
              <a:off x="4094" y="1785"/>
              <a:ext cx="1009" cy="749"/>
            </a:xfrm>
            <a:prstGeom prst="chevron">
              <a:avLst>
                <a:gd name="adj" fmla="val 33672"/>
              </a:avLst>
            </a:prstGeom>
            <a:gradFill rotWithShape="1">
              <a:gsLst>
                <a:gs pos="0">
                  <a:schemeClr val="accent2"/>
                </a:gs>
                <a:gs pos="100000">
                  <a:schemeClr val="accent1"/>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grpSp>
      <p:sp>
        <p:nvSpPr>
          <p:cNvPr id="69642" name="WordArt 20">
            <a:extLst>
              <a:ext uri="{FF2B5EF4-FFF2-40B4-BE49-F238E27FC236}">
                <a16:creationId xmlns:a16="http://schemas.microsoft.com/office/drawing/2014/main" id="{06E2C6E5-4842-47EB-8ADB-3415A3E5E5AC}"/>
              </a:ext>
            </a:extLst>
          </p:cNvPr>
          <p:cNvSpPr>
            <a:spLocks noChangeArrowheads="1" noChangeShapeType="1" noTextEdit="1"/>
          </p:cNvSpPr>
          <p:nvPr/>
        </p:nvSpPr>
        <p:spPr bwMode="auto">
          <a:xfrm>
            <a:off x="884277" y="3158127"/>
            <a:ext cx="733425" cy="412750"/>
          </a:xfrm>
          <a:prstGeom prst="rect">
            <a:avLst/>
          </a:prstGeom>
        </p:spPr>
        <p:txBody>
          <a:bodyPr wrap="none" fromWordArt="1">
            <a:prstTxWarp prst="textPlain">
              <a:avLst>
                <a:gd name="adj" fmla="val 50000"/>
              </a:avLst>
            </a:prstTxWarp>
          </a:bodyPr>
          <a:lstStyle/>
          <a:p>
            <a:pPr algn="ctr"/>
            <a:r>
              <a:rPr lang="zh-CN" altLang="en-US" sz="2400" kern="10">
                <a:ln w="9525">
                  <a:solidFill>
                    <a:schemeClr val="bg1"/>
                  </a:solidFill>
                  <a:round/>
                  <a:headEnd/>
                  <a:tailEnd/>
                </a:ln>
                <a:solidFill>
                  <a:schemeClr val="bg1"/>
                </a:solidFill>
                <a:latin typeface="黑体" panose="02010609060101010101" pitchFamily="49" charset="-122"/>
                <a:ea typeface="黑体" panose="02010609060101010101" pitchFamily="49" charset="-122"/>
              </a:rPr>
              <a:t>工</a:t>
            </a:r>
          </a:p>
        </p:txBody>
      </p:sp>
      <p:sp>
        <p:nvSpPr>
          <p:cNvPr id="69643" name="WordArt 21">
            <a:extLst>
              <a:ext uri="{FF2B5EF4-FFF2-40B4-BE49-F238E27FC236}">
                <a16:creationId xmlns:a16="http://schemas.microsoft.com/office/drawing/2014/main" id="{CFCD6599-8D0C-4AD8-829F-D0AD0FA7602F}"/>
              </a:ext>
            </a:extLst>
          </p:cNvPr>
          <p:cNvSpPr>
            <a:spLocks noChangeArrowheads="1" noChangeShapeType="1" noTextEdit="1"/>
          </p:cNvSpPr>
          <p:nvPr/>
        </p:nvSpPr>
        <p:spPr bwMode="auto">
          <a:xfrm>
            <a:off x="2741652" y="3143839"/>
            <a:ext cx="733425" cy="4127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400">
                <a:latin typeface="黑体" panose="02010609060101010101" pitchFamily="49" charset="-122"/>
                <a:ea typeface="黑体" panose="02010609060101010101" pitchFamily="49" charset="-122"/>
              </a:rPr>
              <a:t>业</a:t>
            </a:r>
          </a:p>
        </p:txBody>
      </p:sp>
      <p:sp>
        <p:nvSpPr>
          <p:cNvPr id="69644" name="WordArt 22">
            <a:extLst>
              <a:ext uri="{FF2B5EF4-FFF2-40B4-BE49-F238E27FC236}">
                <a16:creationId xmlns:a16="http://schemas.microsoft.com/office/drawing/2014/main" id="{8DFE5B2E-6C18-44EA-9D62-FDAA227244FA}"/>
              </a:ext>
            </a:extLst>
          </p:cNvPr>
          <p:cNvSpPr>
            <a:spLocks noChangeArrowheads="1" noChangeShapeType="1" noTextEdit="1"/>
          </p:cNvSpPr>
          <p:nvPr/>
        </p:nvSpPr>
        <p:spPr bwMode="auto">
          <a:xfrm>
            <a:off x="4383127" y="3172414"/>
            <a:ext cx="733425" cy="412750"/>
          </a:xfrm>
          <a:prstGeom prst="rect">
            <a:avLst/>
          </a:prstGeom>
        </p:spPr>
        <p:txBody>
          <a:bodyPr wrap="none" fromWordArt="1">
            <a:prstTxWarp prst="textPlain">
              <a:avLst>
                <a:gd name="adj" fmla="val 50000"/>
              </a:avLst>
            </a:prstTxWarp>
          </a:bodyPr>
          <a:lstStyle/>
          <a:p>
            <a:pPr algn="ctr"/>
            <a:r>
              <a:rPr lang="zh-CN" altLang="en-US" sz="2400" kern="10">
                <a:ln w="9525">
                  <a:solidFill>
                    <a:schemeClr val="bg1"/>
                  </a:solidFill>
                  <a:round/>
                  <a:headEnd/>
                  <a:tailEnd/>
                </a:ln>
                <a:solidFill>
                  <a:schemeClr val="bg1"/>
                </a:solidFill>
                <a:latin typeface="黑体" panose="02010609060101010101" pitchFamily="49" charset="-122"/>
                <a:ea typeface="黑体" panose="02010609060101010101" pitchFamily="49" charset="-122"/>
              </a:rPr>
              <a:t>革</a:t>
            </a:r>
          </a:p>
        </p:txBody>
      </p:sp>
      <p:sp>
        <p:nvSpPr>
          <p:cNvPr id="69645" name="WordArt 23">
            <a:extLst>
              <a:ext uri="{FF2B5EF4-FFF2-40B4-BE49-F238E27FC236}">
                <a16:creationId xmlns:a16="http://schemas.microsoft.com/office/drawing/2014/main" id="{1FA4F482-FC0F-432A-8339-D3745D11A361}"/>
              </a:ext>
            </a:extLst>
          </p:cNvPr>
          <p:cNvSpPr>
            <a:spLocks noChangeArrowheads="1" noChangeShapeType="1" noTextEdit="1"/>
          </p:cNvSpPr>
          <p:nvPr/>
        </p:nvSpPr>
        <p:spPr bwMode="auto">
          <a:xfrm>
            <a:off x="6051589" y="3143839"/>
            <a:ext cx="733425" cy="41275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2400">
                <a:latin typeface="黑体" panose="02010609060101010101" pitchFamily="49" charset="-122"/>
                <a:ea typeface="黑体" panose="02010609060101010101" pitchFamily="49" charset="-122"/>
              </a:rPr>
              <a:t>命</a:t>
            </a:r>
          </a:p>
        </p:txBody>
      </p:sp>
      <p:sp>
        <p:nvSpPr>
          <p:cNvPr id="31" name="Rectangle 5">
            <a:extLst>
              <a:ext uri="{FF2B5EF4-FFF2-40B4-BE49-F238E27FC236}">
                <a16:creationId xmlns:a16="http://schemas.microsoft.com/office/drawing/2014/main" id="{BC63EF18-469D-460C-B631-30F467E54148}"/>
              </a:ext>
            </a:extLst>
          </p:cNvPr>
          <p:cNvSpPr>
            <a:spLocks noChangeArrowheads="1"/>
          </p:cNvSpPr>
          <p:nvPr/>
        </p:nvSpPr>
        <p:spPr bwMode="auto">
          <a:xfrm>
            <a:off x="5008602" y="759414"/>
            <a:ext cx="4129087" cy="792163"/>
          </a:xfrm>
          <a:prstGeom prst="rect">
            <a:avLst/>
          </a:prstGeom>
          <a:gradFill rotWithShape="1">
            <a:gsLst>
              <a:gs pos="0">
                <a:schemeClr val="bg2">
                  <a:alpha val="39998"/>
                </a:schemeClr>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endParaRPr lang="zh-CN" altLang="en-US"/>
          </a:p>
        </p:txBody>
      </p:sp>
      <p:sp>
        <p:nvSpPr>
          <p:cNvPr id="33" name="TextBox 32">
            <a:extLst>
              <a:ext uri="{FF2B5EF4-FFF2-40B4-BE49-F238E27FC236}">
                <a16:creationId xmlns:a16="http://schemas.microsoft.com/office/drawing/2014/main" id="{A2DD45F1-9AE6-4834-A08F-1E42AF58CFC6}"/>
              </a:ext>
            </a:extLst>
          </p:cNvPr>
          <p:cNvSpPr txBox="1">
            <a:spLocks noChangeArrowheads="1"/>
          </p:cNvSpPr>
          <p:nvPr/>
        </p:nvSpPr>
        <p:spPr bwMode="auto">
          <a:xfrm>
            <a:off x="763627" y="735602"/>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a:latin typeface="华文新魏" panose="02010800040101010101" pitchFamily="2" charset="-122"/>
                <a:ea typeface="华文新魏" panose="02010800040101010101" pitchFamily="2" charset="-122"/>
              </a:rPr>
              <a:t>第一次工业革命</a:t>
            </a:r>
          </a:p>
        </p:txBody>
      </p:sp>
      <p:sp>
        <p:nvSpPr>
          <p:cNvPr id="34" name="TextBox 33">
            <a:extLst>
              <a:ext uri="{FF2B5EF4-FFF2-40B4-BE49-F238E27FC236}">
                <a16:creationId xmlns:a16="http://schemas.microsoft.com/office/drawing/2014/main" id="{2309487B-5F07-49A8-98E7-F0A9C4D15FAF}"/>
              </a:ext>
            </a:extLst>
          </p:cNvPr>
          <p:cNvSpPr txBox="1">
            <a:spLocks noChangeArrowheads="1"/>
          </p:cNvSpPr>
          <p:nvPr/>
        </p:nvSpPr>
        <p:spPr bwMode="auto">
          <a:xfrm>
            <a:off x="5014952" y="765764"/>
            <a:ext cx="27432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a:latin typeface="华文新魏" panose="02010800040101010101" pitchFamily="2" charset="-122"/>
                <a:ea typeface="华文新魏" panose="02010800040101010101" pitchFamily="2" charset="-122"/>
              </a:rPr>
              <a:t>第三次工业革命</a:t>
            </a:r>
          </a:p>
        </p:txBody>
      </p:sp>
      <p:sp>
        <p:nvSpPr>
          <p:cNvPr id="35" name="TextBox 34">
            <a:extLst>
              <a:ext uri="{FF2B5EF4-FFF2-40B4-BE49-F238E27FC236}">
                <a16:creationId xmlns:a16="http://schemas.microsoft.com/office/drawing/2014/main" id="{D24DA2DD-2E8B-4E4D-A6AA-8C8F68CEB65C}"/>
              </a:ext>
            </a:extLst>
          </p:cNvPr>
          <p:cNvSpPr txBox="1">
            <a:spLocks noChangeArrowheads="1"/>
          </p:cNvSpPr>
          <p:nvPr/>
        </p:nvSpPr>
        <p:spPr bwMode="auto">
          <a:xfrm>
            <a:off x="987464" y="3805827"/>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a:latin typeface="华文新魏" panose="02010800040101010101" pitchFamily="2" charset="-122"/>
                <a:ea typeface="华文新魏" panose="02010800040101010101" pitchFamily="2" charset="-122"/>
              </a:rPr>
              <a:t>第二次工业革命</a:t>
            </a:r>
          </a:p>
        </p:txBody>
      </p:sp>
      <p:sp>
        <p:nvSpPr>
          <p:cNvPr id="36" name="TextBox 35">
            <a:extLst>
              <a:ext uri="{FF2B5EF4-FFF2-40B4-BE49-F238E27FC236}">
                <a16:creationId xmlns:a16="http://schemas.microsoft.com/office/drawing/2014/main" id="{6A359E52-D849-4F06-81DA-DE5D08ABB86E}"/>
              </a:ext>
            </a:extLst>
          </p:cNvPr>
          <p:cNvSpPr txBox="1">
            <a:spLocks noChangeArrowheads="1"/>
          </p:cNvSpPr>
          <p:nvPr/>
        </p:nvSpPr>
        <p:spPr bwMode="auto">
          <a:xfrm>
            <a:off x="5748587" y="4784975"/>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FF0000"/>
                </a:solidFill>
                <a:latin typeface="华文新魏" panose="02010800040101010101" pitchFamily="2" charset="-122"/>
                <a:ea typeface="华文新魏" panose="02010800040101010101" pitchFamily="2" charset="-122"/>
              </a:rPr>
              <a:t>第四次工业革命</a:t>
            </a:r>
          </a:p>
        </p:txBody>
      </p:sp>
      <p:sp>
        <p:nvSpPr>
          <p:cNvPr id="37" name="TextBox 36">
            <a:extLst>
              <a:ext uri="{FF2B5EF4-FFF2-40B4-BE49-F238E27FC236}">
                <a16:creationId xmlns:a16="http://schemas.microsoft.com/office/drawing/2014/main" id="{8041FDA7-2C53-42C2-8CB4-6590ED2DFC5A}"/>
              </a:ext>
            </a:extLst>
          </p:cNvPr>
          <p:cNvSpPr txBox="1">
            <a:spLocks noChangeArrowheads="1"/>
          </p:cNvSpPr>
          <p:nvPr/>
        </p:nvSpPr>
        <p:spPr bwMode="auto">
          <a:xfrm>
            <a:off x="747752" y="1200739"/>
            <a:ext cx="42973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700" b="1" dirty="0">
                <a:solidFill>
                  <a:srgbClr val="00B050"/>
                </a:solidFill>
                <a:latin typeface="华文楷体" panose="02010600040101010101" pitchFamily="2" charset="-122"/>
                <a:ea typeface="华文楷体" panose="02010600040101010101" pitchFamily="2" charset="-122"/>
              </a:rPr>
              <a:t>18</a:t>
            </a:r>
            <a:r>
              <a:rPr lang="zh-CN" altLang="en-US" sz="1700" b="1">
                <a:solidFill>
                  <a:srgbClr val="00B050"/>
                </a:solidFill>
                <a:latin typeface="华文楷体" panose="02010600040101010101" pitchFamily="2" charset="-122"/>
                <a:ea typeface="华文楷体" panose="02010600040101010101" pitchFamily="2" charset="-122"/>
              </a:rPr>
              <a:t>世纪</a:t>
            </a:r>
            <a:r>
              <a:rPr lang="en-US" altLang="zh-CN" sz="1700" b="1" dirty="0">
                <a:solidFill>
                  <a:srgbClr val="00B050"/>
                </a:solidFill>
                <a:latin typeface="华文楷体" panose="02010600040101010101" pitchFamily="2" charset="-122"/>
                <a:ea typeface="华文楷体" panose="02010600040101010101" pitchFamily="2" charset="-122"/>
              </a:rPr>
              <a:t>60</a:t>
            </a:r>
            <a:r>
              <a:rPr lang="zh-CN" altLang="en-US" sz="1700" b="1">
                <a:solidFill>
                  <a:srgbClr val="00B050"/>
                </a:solidFill>
                <a:latin typeface="华文楷体" panose="02010600040101010101" pitchFamily="2" charset="-122"/>
                <a:ea typeface="华文楷体" panose="02010600040101010101" pitchFamily="2" charset="-122"/>
              </a:rPr>
              <a:t>年代</a:t>
            </a:r>
            <a:r>
              <a:rPr lang="en-US" altLang="zh-CN" sz="1700" b="1" dirty="0">
                <a:solidFill>
                  <a:srgbClr val="00B050"/>
                </a:solidFill>
                <a:latin typeface="华文楷体" panose="02010600040101010101" pitchFamily="2" charset="-122"/>
                <a:ea typeface="华文楷体" panose="02010600040101010101" pitchFamily="2" charset="-122"/>
              </a:rPr>
              <a:t>—19</a:t>
            </a:r>
            <a:r>
              <a:rPr lang="zh-CN" altLang="en-US" sz="1700" b="1">
                <a:solidFill>
                  <a:srgbClr val="00B050"/>
                </a:solidFill>
                <a:latin typeface="华文楷体" panose="02010600040101010101" pitchFamily="2" charset="-122"/>
                <a:ea typeface="华文楷体" panose="02010600040101010101" pitchFamily="2" charset="-122"/>
              </a:rPr>
              <a:t>世纪中期（蒸汽时代）</a:t>
            </a:r>
          </a:p>
        </p:txBody>
      </p:sp>
      <p:sp>
        <p:nvSpPr>
          <p:cNvPr id="38" name="TextBox 37">
            <a:extLst>
              <a:ext uri="{FF2B5EF4-FFF2-40B4-BE49-F238E27FC236}">
                <a16:creationId xmlns:a16="http://schemas.microsoft.com/office/drawing/2014/main" id="{80D2DA21-1167-4B2D-8AE8-1073F08E2E86}"/>
              </a:ext>
            </a:extLst>
          </p:cNvPr>
          <p:cNvSpPr txBox="1">
            <a:spLocks noChangeArrowheads="1"/>
          </p:cNvSpPr>
          <p:nvPr/>
        </p:nvSpPr>
        <p:spPr bwMode="auto">
          <a:xfrm>
            <a:off x="-34886" y="4226514"/>
            <a:ext cx="393223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0" hangingPunct="0"/>
            <a:r>
              <a:rPr lang="en-US" altLang="zh-CN" sz="1700" b="1" dirty="0">
                <a:solidFill>
                  <a:srgbClr val="00B050"/>
                </a:solidFill>
                <a:latin typeface="华文楷体" panose="02010600040101010101" pitchFamily="2" charset="-122"/>
                <a:ea typeface="华文楷体" panose="02010600040101010101" pitchFamily="2" charset="-122"/>
              </a:rPr>
              <a:t>19</a:t>
            </a:r>
            <a:r>
              <a:rPr lang="zh-CN" altLang="en-US" sz="1700" b="1">
                <a:solidFill>
                  <a:srgbClr val="00B050"/>
                </a:solidFill>
                <a:latin typeface="华文楷体" panose="02010600040101010101" pitchFamily="2" charset="-122"/>
                <a:ea typeface="华文楷体" panose="02010600040101010101" pitchFamily="2" charset="-122"/>
              </a:rPr>
              <a:t>世纪下半叶</a:t>
            </a:r>
            <a:r>
              <a:rPr lang="en-US" altLang="zh-CN" sz="1700" b="1" dirty="0">
                <a:solidFill>
                  <a:srgbClr val="00B050"/>
                </a:solidFill>
                <a:latin typeface="华文楷体" panose="02010600040101010101" pitchFamily="2" charset="-122"/>
                <a:ea typeface="华文楷体" panose="02010600040101010101" pitchFamily="2" charset="-122"/>
              </a:rPr>
              <a:t>—20</a:t>
            </a:r>
            <a:r>
              <a:rPr lang="zh-CN" altLang="en-US" sz="1700" b="1">
                <a:solidFill>
                  <a:srgbClr val="00B050"/>
                </a:solidFill>
                <a:latin typeface="华文楷体" panose="02010600040101010101" pitchFamily="2" charset="-122"/>
                <a:ea typeface="华文楷体" panose="02010600040101010101" pitchFamily="2" charset="-122"/>
              </a:rPr>
              <a:t>世纪初（电气时代）</a:t>
            </a:r>
          </a:p>
        </p:txBody>
      </p:sp>
      <p:sp>
        <p:nvSpPr>
          <p:cNvPr id="39" name="TextBox 38">
            <a:extLst>
              <a:ext uri="{FF2B5EF4-FFF2-40B4-BE49-F238E27FC236}">
                <a16:creationId xmlns:a16="http://schemas.microsoft.com/office/drawing/2014/main" id="{4FFFFF84-0A74-40EF-B4FB-179D5527B61D}"/>
              </a:ext>
            </a:extLst>
          </p:cNvPr>
          <p:cNvSpPr txBox="1">
            <a:spLocks noChangeArrowheads="1"/>
          </p:cNvSpPr>
          <p:nvPr/>
        </p:nvSpPr>
        <p:spPr bwMode="auto">
          <a:xfrm>
            <a:off x="5000664" y="1222964"/>
            <a:ext cx="41370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700" b="1" dirty="0">
                <a:solidFill>
                  <a:srgbClr val="00B050"/>
                </a:solidFill>
                <a:latin typeface="华文楷体" panose="02010600040101010101" pitchFamily="2" charset="-122"/>
                <a:ea typeface="华文楷体" panose="02010600040101010101" pitchFamily="2" charset="-122"/>
              </a:rPr>
              <a:t>20</a:t>
            </a:r>
            <a:r>
              <a:rPr lang="zh-CN" altLang="en-US" sz="1700" b="1">
                <a:solidFill>
                  <a:srgbClr val="00B050"/>
                </a:solidFill>
                <a:latin typeface="华文楷体" panose="02010600040101010101" pitchFamily="2" charset="-122"/>
                <a:ea typeface="华文楷体" panose="02010600040101010101" pitchFamily="2" charset="-122"/>
              </a:rPr>
              <a:t>世纪</a:t>
            </a:r>
            <a:r>
              <a:rPr lang="en-US" altLang="zh-CN" sz="1700" b="1" dirty="0">
                <a:solidFill>
                  <a:srgbClr val="00B050"/>
                </a:solidFill>
                <a:latin typeface="华文楷体" panose="02010600040101010101" pitchFamily="2" charset="-122"/>
                <a:ea typeface="华文楷体" panose="02010600040101010101" pitchFamily="2" charset="-122"/>
              </a:rPr>
              <a:t>70</a:t>
            </a:r>
            <a:r>
              <a:rPr lang="zh-CN" altLang="en-US" sz="1700" b="1">
                <a:solidFill>
                  <a:srgbClr val="00B050"/>
                </a:solidFill>
                <a:latin typeface="华文楷体" panose="02010600040101010101" pitchFamily="2" charset="-122"/>
                <a:ea typeface="华文楷体" panose="02010600040101010101" pitchFamily="2" charset="-122"/>
              </a:rPr>
              <a:t>年代</a:t>
            </a:r>
            <a:r>
              <a:rPr lang="en-US" altLang="zh-CN" sz="1700" b="1" dirty="0">
                <a:solidFill>
                  <a:srgbClr val="00B050"/>
                </a:solidFill>
                <a:latin typeface="华文楷体" panose="02010600040101010101" pitchFamily="2" charset="-122"/>
                <a:ea typeface="华文楷体" panose="02010600040101010101" pitchFamily="2" charset="-122"/>
              </a:rPr>
              <a:t>—</a:t>
            </a:r>
            <a:r>
              <a:rPr lang="zh-CN" altLang="en-US" sz="1700" b="1">
                <a:solidFill>
                  <a:srgbClr val="00B050"/>
                </a:solidFill>
                <a:latin typeface="华文楷体" panose="02010600040101010101" pitchFamily="2" charset="-122"/>
                <a:ea typeface="华文楷体" panose="02010600040101010101" pitchFamily="2" charset="-122"/>
              </a:rPr>
              <a:t>至今（信息时代）</a:t>
            </a:r>
          </a:p>
        </p:txBody>
      </p:sp>
      <p:pic>
        <p:nvPicPr>
          <p:cNvPr id="1026" name="Picture 2" descr="c:\users\administrator\appdata\roaming\360se6\User Data\temp\u=834854252,3174127540&amp;fm=21&amp;gp=0.jpg">
            <a:extLst>
              <a:ext uri="{FF2B5EF4-FFF2-40B4-BE49-F238E27FC236}">
                <a16:creationId xmlns:a16="http://schemas.microsoft.com/office/drawing/2014/main" id="{8A84D07F-CF86-45D4-BEE4-4E9CDE6F0896}"/>
              </a:ext>
            </a:extLst>
          </p:cNvPr>
          <p:cNvPicPr>
            <a:picLocks noChangeAspect="1" noChangeArrowheads="1"/>
          </p:cNvPicPr>
          <p:nvPr/>
        </p:nvPicPr>
        <p:blipFill>
          <a:blip r:embed="rId3"/>
          <a:srcRect/>
          <a:stretch>
            <a:fillRect/>
          </a:stretch>
        </p:blipFill>
        <p:spPr bwMode="auto">
          <a:xfrm>
            <a:off x="2435422" y="1535701"/>
            <a:ext cx="2127091" cy="1304037"/>
          </a:xfrm>
          <a:prstGeom prst="rect">
            <a:avLst/>
          </a:prstGeom>
          <a:ln>
            <a:noFill/>
          </a:ln>
          <a:effectLst>
            <a:outerShdw blurRad="292100" dist="139700" dir="2700000" algn="tl" rotWithShape="0">
              <a:srgbClr val="333333">
                <a:alpha val="65000"/>
              </a:srgbClr>
            </a:outerShdw>
          </a:effectLst>
        </p:spPr>
      </p:pic>
      <p:sp>
        <p:nvSpPr>
          <p:cNvPr id="42" name="TextBox 41">
            <a:extLst>
              <a:ext uri="{FF2B5EF4-FFF2-40B4-BE49-F238E27FC236}">
                <a16:creationId xmlns:a16="http://schemas.microsoft.com/office/drawing/2014/main" id="{ED630626-7531-483F-8AEC-E7B1C8D45481}"/>
              </a:ext>
            </a:extLst>
          </p:cNvPr>
          <p:cNvSpPr txBox="1">
            <a:spLocks noChangeArrowheads="1"/>
          </p:cNvSpPr>
          <p:nvPr/>
        </p:nvSpPr>
        <p:spPr bwMode="auto">
          <a:xfrm>
            <a:off x="806490" y="1844471"/>
            <a:ext cx="13128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zh-CN" sz="2400" b="1">
                <a:solidFill>
                  <a:srgbClr val="0066FF"/>
                </a:solidFill>
              </a:rPr>
              <a:t>机械化</a:t>
            </a:r>
            <a:endParaRPr lang="zh-CN" altLang="zh-CN" sz="2400"/>
          </a:p>
        </p:txBody>
      </p:sp>
      <p:sp>
        <p:nvSpPr>
          <p:cNvPr id="43" name="TextBox 42">
            <a:extLst>
              <a:ext uri="{FF2B5EF4-FFF2-40B4-BE49-F238E27FC236}">
                <a16:creationId xmlns:a16="http://schemas.microsoft.com/office/drawing/2014/main" id="{B0050C68-6786-4AD0-A667-F958C4FEB2F3}"/>
              </a:ext>
            </a:extLst>
          </p:cNvPr>
          <p:cNvSpPr txBox="1">
            <a:spLocks noChangeArrowheads="1"/>
          </p:cNvSpPr>
          <p:nvPr/>
        </p:nvSpPr>
        <p:spPr bwMode="auto">
          <a:xfrm>
            <a:off x="2501304" y="5028202"/>
            <a:ext cx="1203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2400" b="1">
                <a:solidFill>
                  <a:srgbClr val="0066FF"/>
                </a:solidFill>
              </a:rPr>
              <a:t>电力化</a:t>
            </a:r>
            <a:endParaRPr lang="zh-CN" altLang="zh-CN" sz="2400"/>
          </a:p>
        </p:txBody>
      </p:sp>
      <p:sp>
        <p:nvSpPr>
          <p:cNvPr id="45" name="TextBox 44">
            <a:extLst>
              <a:ext uri="{FF2B5EF4-FFF2-40B4-BE49-F238E27FC236}">
                <a16:creationId xmlns:a16="http://schemas.microsoft.com/office/drawing/2014/main" id="{23E0E8A2-4654-46AC-970A-11EF563EA0DA}"/>
              </a:ext>
            </a:extLst>
          </p:cNvPr>
          <p:cNvSpPr txBox="1">
            <a:spLocks noChangeArrowheads="1"/>
          </p:cNvSpPr>
          <p:nvPr/>
        </p:nvSpPr>
        <p:spPr bwMode="auto">
          <a:xfrm>
            <a:off x="5330760" y="1921238"/>
            <a:ext cx="11541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0" hangingPunct="0"/>
            <a:r>
              <a:rPr lang="zh-CN" altLang="en-US" sz="2400" b="1" dirty="0">
                <a:solidFill>
                  <a:srgbClr val="0066FF"/>
                </a:solidFill>
              </a:rPr>
              <a:t>自动化</a:t>
            </a:r>
            <a:endParaRPr lang="zh-CN" altLang="zh-CN" sz="2400" dirty="0"/>
          </a:p>
        </p:txBody>
      </p:sp>
      <p:pic>
        <p:nvPicPr>
          <p:cNvPr id="1032" name="Picture 8" descr="c:\users\administrator\appdata\roaming\360se6\User Data\temp\68651750.jpg">
            <a:extLst>
              <a:ext uri="{FF2B5EF4-FFF2-40B4-BE49-F238E27FC236}">
                <a16:creationId xmlns:a16="http://schemas.microsoft.com/office/drawing/2014/main" id="{F6D74A1C-1BB2-4598-8714-92CF33E7DA16}"/>
              </a:ext>
            </a:extLst>
          </p:cNvPr>
          <p:cNvPicPr>
            <a:picLocks noChangeAspect="1" noChangeArrowheads="1"/>
          </p:cNvPicPr>
          <p:nvPr/>
        </p:nvPicPr>
        <p:blipFill>
          <a:blip r:embed="rId4"/>
          <a:srcRect/>
          <a:stretch>
            <a:fillRect/>
          </a:stretch>
        </p:blipFill>
        <p:spPr bwMode="auto">
          <a:xfrm>
            <a:off x="6906644" y="1616283"/>
            <a:ext cx="1703015" cy="1251331"/>
          </a:xfrm>
          <a:prstGeom prst="rect">
            <a:avLst/>
          </a:prstGeom>
          <a:ln>
            <a:noFill/>
          </a:ln>
          <a:effectLst>
            <a:outerShdw blurRad="292100" dist="139700" dir="2700000" algn="tl" rotWithShape="0">
              <a:srgbClr val="333333">
                <a:alpha val="65000"/>
              </a:srgbClr>
            </a:outerShdw>
          </a:effectLst>
        </p:spPr>
      </p:pic>
      <p:pic>
        <p:nvPicPr>
          <p:cNvPr id="1033" name="Picture 9">
            <a:extLst>
              <a:ext uri="{FF2B5EF4-FFF2-40B4-BE49-F238E27FC236}">
                <a16:creationId xmlns:a16="http://schemas.microsoft.com/office/drawing/2014/main" id="{7E57825B-6730-4EB7-8268-EC017EAAE87E}"/>
              </a:ext>
            </a:extLst>
          </p:cNvPr>
          <p:cNvPicPr>
            <a:picLocks noChangeAspect="1" noChangeArrowheads="1"/>
          </p:cNvPicPr>
          <p:nvPr/>
        </p:nvPicPr>
        <p:blipFill>
          <a:blip r:embed="rId5" cstate="print"/>
          <a:srcRect/>
          <a:stretch>
            <a:fillRect/>
          </a:stretch>
        </p:blipFill>
        <p:spPr bwMode="auto">
          <a:xfrm>
            <a:off x="3650383" y="4291375"/>
            <a:ext cx="1858736" cy="1204461"/>
          </a:xfrm>
          <a:prstGeom prst="ellipse">
            <a:avLst/>
          </a:prstGeom>
          <a:ln>
            <a:noFill/>
          </a:ln>
          <a:effectLst>
            <a:softEdge rad="112500"/>
          </a:effectLst>
        </p:spPr>
      </p:pic>
      <p:pic>
        <p:nvPicPr>
          <p:cNvPr id="40" name="Picture 4">
            <a:extLst>
              <a:ext uri="{FF2B5EF4-FFF2-40B4-BE49-F238E27FC236}">
                <a16:creationId xmlns:a16="http://schemas.microsoft.com/office/drawing/2014/main" id="{CCC3508F-6966-4093-8746-02DFC47576FA}"/>
              </a:ext>
            </a:extLst>
          </p:cNvPr>
          <p:cNvPicPr>
            <a:picLocks noChangeAspect="1" noChangeArrowheads="1"/>
          </p:cNvPicPr>
          <p:nvPr/>
        </p:nvPicPr>
        <p:blipFill>
          <a:blip r:embed="rId6"/>
          <a:srcRect/>
          <a:stretch>
            <a:fillRect/>
          </a:stretch>
        </p:blipFill>
        <p:spPr bwMode="auto">
          <a:xfrm>
            <a:off x="239752" y="4626564"/>
            <a:ext cx="2291244" cy="1526847"/>
          </a:xfrm>
          <a:prstGeom prst="rect">
            <a:avLst/>
          </a:prstGeom>
          <a:ln>
            <a:noFill/>
          </a:ln>
          <a:effectLst>
            <a:outerShdw blurRad="50800" dist="38100" dir="8100000" algn="tr" rotWithShape="0">
              <a:prstClr val="black">
                <a:alpha val="40000"/>
              </a:prstClr>
            </a:outerShdw>
          </a:effectLst>
        </p:spPr>
      </p:pic>
      <p:sp>
        <p:nvSpPr>
          <p:cNvPr id="41" name="文本框 40">
            <a:extLst>
              <a:ext uri="{FF2B5EF4-FFF2-40B4-BE49-F238E27FC236}">
                <a16:creationId xmlns:a16="http://schemas.microsoft.com/office/drawing/2014/main" id="{F2A5C387-98C8-426C-B966-2494E38BBCE4}"/>
              </a:ext>
            </a:extLst>
          </p:cNvPr>
          <p:cNvSpPr txBox="1"/>
          <p:nvPr/>
        </p:nvSpPr>
        <p:spPr>
          <a:xfrm>
            <a:off x="246063" y="158612"/>
            <a:ext cx="6091038" cy="523220"/>
          </a:xfrm>
          <a:prstGeom prst="rect">
            <a:avLst/>
          </a:prstGeom>
          <a:noFill/>
        </p:spPr>
        <p:txBody>
          <a:bodyPr wrap="square" rtlCol="0">
            <a:spAutoFit/>
          </a:bodyPr>
          <a:lstStyle/>
          <a:p>
            <a:pPr algn="l"/>
            <a:r>
              <a:rPr lang="en-US" altLang="zh-CN" sz="2800" dirty="0">
                <a:solidFill>
                  <a:srgbClr val="FF0000"/>
                </a:solidFill>
                <a:latin typeface="+mn-ea"/>
              </a:rPr>
              <a:t>Why do we study CPS---Backgrounds</a:t>
            </a:r>
            <a:endParaRPr lang="zh-CN" altLang="en-US" sz="2800" dirty="0">
              <a:solidFill>
                <a:srgbClr val="FF0000"/>
              </a:solidFill>
              <a:latin typeface="+mn-ea"/>
              <a:ea typeface="+mn-ea"/>
            </a:endParaRPr>
          </a:p>
        </p:txBody>
      </p:sp>
      <p:sp>
        <p:nvSpPr>
          <p:cNvPr id="3" name="文本框 2">
            <a:extLst>
              <a:ext uri="{FF2B5EF4-FFF2-40B4-BE49-F238E27FC236}">
                <a16:creationId xmlns:a16="http://schemas.microsoft.com/office/drawing/2014/main" id="{DA34E765-F5F7-49D8-946A-C942972D51B2}"/>
              </a:ext>
            </a:extLst>
          </p:cNvPr>
          <p:cNvSpPr txBox="1"/>
          <p:nvPr/>
        </p:nvSpPr>
        <p:spPr>
          <a:xfrm>
            <a:off x="945960" y="2344394"/>
            <a:ext cx="1033922" cy="523220"/>
          </a:xfrm>
          <a:prstGeom prst="rect">
            <a:avLst/>
          </a:prstGeom>
          <a:noFill/>
        </p:spPr>
        <p:txBody>
          <a:bodyPr wrap="square" rtlCol="0">
            <a:spAutoFit/>
          </a:bodyPr>
          <a:lstStyle/>
          <a:p>
            <a:pPr algn="l"/>
            <a:r>
              <a:rPr lang="zh-CN" altLang="en-US" sz="2800" dirty="0">
                <a:solidFill>
                  <a:schemeClr val="tx1">
                    <a:lumMod val="95000"/>
                    <a:lumOff val="5000"/>
                  </a:schemeClr>
                </a:solidFill>
                <a:latin typeface="+mn-ea"/>
                <a:ea typeface="+mn-ea"/>
              </a:rPr>
              <a:t>英国</a:t>
            </a:r>
          </a:p>
        </p:txBody>
      </p:sp>
      <p:sp>
        <p:nvSpPr>
          <p:cNvPr id="4" name="文本框 3">
            <a:extLst>
              <a:ext uri="{FF2B5EF4-FFF2-40B4-BE49-F238E27FC236}">
                <a16:creationId xmlns:a16="http://schemas.microsoft.com/office/drawing/2014/main" id="{A5DD9ECE-7DD5-41A3-A7B0-0225CF7A1CF9}"/>
              </a:ext>
            </a:extLst>
          </p:cNvPr>
          <p:cNvSpPr txBox="1"/>
          <p:nvPr/>
        </p:nvSpPr>
        <p:spPr>
          <a:xfrm>
            <a:off x="7758151" y="373979"/>
            <a:ext cx="1060691" cy="522288"/>
          </a:xfrm>
          <a:prstGeom prst="rect">
            <a:avLst/>
          </a:prstGeom>
          <a:noFill/>
        </p:spPr>
        <p:txBody>
          <a:bodyPr wrap="square" rtlCol="0">
            <a:spAutoFit/>
          </a:bodyPr>
          <a:lstStyle/>
          <a:p>
            <a:pPr algn="l"/>
            <a:r>
              <a:rPr lang="zh-CN" altLang="en-US" sz="2800" dirty="0">
                <a:solidFill>
                  <a:schemeClr val="tx1">
                    <a:lumMod val="95000"/>
                    <a:lumOff val="5000"/>
                  </a:schemeClr>
                </a:solidFill>
                <a:latin typeface="+mn-ea"/>
                <a:ea typeface="+mn-ea"/>
              </a:rPr>
              <a:t>美国</a:t>
            </a:r>
          </a:p>
        </p:txBody>
      </p:sp>
      <p:sp>
        <p:nvSpPr>
          <p:cNvPr id="5" name="文本框 4">
            <a:extLst>
              <a:ext uri="{FF2B5EF4-FFF2-40B4-BE49-F238E27FC236}">
                <a16:creationId xmlns:a16="http://schemas.microsoft.com/office/drawing/2014/main" id="{EABC98B2-112E-4CD7-A9F0-CBBDA1F36AEE}"/>
              </a:ext>
            </a:extLst>
          </p:cNvPr>
          <p:cNvSpPr txBox="1"/>
          <p:nvPr/>
        </p:nvSpPr>
        <p:spPr>
          <a:xfrm>
            <a:off x="2501304" y="5949280"/>
            <a:ext cx="1752522" cy="523220"/>
          </a:xfrm>
          <a:prstGeom prst="rect">
            <a:avLst/>
          </a:prstGeom>
          <a:noFill/>
        </p:spPr>
        <p:txBody>
          <a:bodyPr wrap="square" rtlCol="0">
            <a:spAutoFit/>
          </a:bodyPr>
          <a:lstStyle/>
          <a:p>
            <a:pPr algn="l"/>
            <a:r>
              <a:rPr lang="zh-CN" altLang="en-US" sz="2800" dirty="0">
                <a:solidFill>
                  <a:schemeClr val="tx1">
                    <a:lumMod val="95000"/>
                    <a:lumOff val="5000"/>
                  </a:schemeClr>
                </a:solidFill>
                <a:latin typeface="+mn-ea"/>
                <a:ea typeface="+mn-ea"/>
              </a:rPr>
              <a:t>英美德</a:t>
            </a:r>
          </a:p>
        </p:txBody>
      </p:sp>
    </p:spTree>
    <p:extLst>
      <p:ext uri="{BB962C8B-B14F-4D97-AF65-F5344CB8AC3E}">
        <p14:creationId xmlns:p14="http://schemas.microsoft.com/office/powerpoint/2010/main" val="92643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3366" y="502651"/>
            <a:ext cx="4511680" cy="459514"/>
          </a:xfrm>
          <a:prstGeom prst="rect">
            <a:avLst/>
          </a:prstGeom>
          <a:noFill/>
        </p:spPr>
        <p:txBody>
          <a:bodyPr wrap="none" lIns="89311" tIns="44655" rIns="89311" bIns="44655" rtlCol="0">
            <a:spAutoFit/>
          </a:bodyPr>
          <a:lstStyle/>
          <a:p>
            <a:pPr algn="l"/>
            <a:r>
              <a:rPr lang="zh-CN" altLang="en-US" sz="2400" dirty="0">
                <a:solidFill>
                  <a:srgbClr val="7030A0"/>
                </a:solidFill>
                <a:latin typeface="楷体" panose="02010609060101010101" pitchFamily="49" charset="-122"/>
                <a:ea typeface="楷体" panose="02010609060101010101" pitchFamily="49" charset="-122"/>
              </a:rPr>
              <a:t>第一次工业革命对中国的影响：</a:t>
            </a:r>
          </a:p>
        </p:txBody>
      </p:sp>
      <p:sp>
        <p:nvSpPr>
          <p:cNvPr id="5" name="TextBox 4"/>
          <p:cNvSpPr txBox="1"/>
          <p:nvPr/>
        </p:nvSpPr>
        <p:spPr>
          <a:xfrm>
            <a:off x="145514" y="1152086"/>
            <a:ext cx="9048184" cy="1567510"/>
          </a:xfrm>
          <a:prstGeom prst="rect">
            <a:avLst/>
          </a:prstGeom>
          <a:noFill/>
        </p:spPr>
        <p:txBody>
          <a:bodyPr wrap="square" lIns="89311" tIns="44655" rIns="89311" bIns="44655" rtlCol="0">
            <a:spAutoFit/>
          </a:bodyPr>
          <a:lstStyle/>
          <a:p>
            <a:pPr algn="l"/>
            <a:r>
              <a:rPr lang="en-US" altLang="zh-CN" sz="2400" dirty="0">
                <a:solidFill>
                  <a:srgbClr val="002060"/>
                </a:solidFill>
                <a:latin typeface="楷体" panose="02010609060101010101" pitchFamily="49" charset="-122"/>
                <a:ea typeface="楷体" panose="02010609060101010101" pitchFamily="49" charset="-122"/>
              </a:rPr>
              <a:t>1</a:t>
            </a:r>
            <a:r>
              <a:rPr lang="zh-CN" altLang="en-US" sz="2400" dirty="0">
                <a:solidFill>
                  <a:srgbClr val="002060"/>
                </a:solidFill>
                <a:latin typeface="楷体" panose="02010609060101010101" pitchFamily="49" charset="-122"/>
                <a:ea typeface="楷体" panose="02010609060101010101" pitchFamily="49" charset="-122"/>
              </a:rPr>
              <a:t>、第一次工业革命后英国首先对中国发动了鸦片战争，使中国沦   </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en-US" altLang="zh-CN" sz="2400" dirty="0">
                <a:solidFill>
                  <a:srgbClr val="002060"/>
                </a:solidFill>
                <a:latin typeface="楷体" panose="02010609060101010101" pitchFamily="49" charset="-122"/>
                <a:ea typeface="楷体" panose="02010609060101010101" pitchFamily="49" charset="-122"/>
              </a:rPr>
              <a:t>   </a:t>
            </a:r>
            <a:r>
              <a:rPr lang="zh-CN" altLang="en-US" sz="2400" dirty="0">
                <a:solidFill>
                  <a:srgbClr val="002060"/>
                </a:solidFill>
                <a:latin typeface="楷体" panose="02010609060101010101" pitchFamily="49" charset="-122"/>
                <a:ea typeface="楷体" panose="02010609060101010101" pitchFamily="49" charset="-122"/>
              </a:rPr>
              <a:t>为半殖民地半封建社会。中国屈辱的近代史开始了。</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en-US" altLang="zh-CN" sz="2400" dirty="0">
                <a:solidFill>
                  <a:srgbClr val="002060"/>
                </a:solidFill>
                <a:latin typeface="楷体" panose="02010609060101010101" pitchFamily="49" charset="-122"/>
                <a:ea typeface="楷体" panose="02010609060101010101" pitchFamily="49" charset="-122"/>
              </a:rPr>
              <a:t>2</a:t>
            </a:r>
            <a:r>
              <a:rPr lang="zh-CN" altLang="en-US" sz="2400" dirty="0">
                <a:solidFill>
                  <a:srgbClr val="002060"/>
                </a:solidFill>
                <a:latin typeface="楷体" panose="02010609060101010101" pitchFamily="49" charset="-122"/>
                <a:ea typeface="楷体" panose="02010609060101010101" pitchFamily="49" charset="-122"/>
              </a:rPr>
              <a:t>、近代工业产生。</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en-US" altLang="zh-CN" sz="2400" dirty="0">
                <a:solidFill>
                  <a:srgbClr val="002060"/>
                </a:solidFill>
                <a:latin typeface="楷体" panose="02010609060101010101" pitchFamily="49" charset="-122"/>
                <a:ea typeface="楷体" panose="02010609060101010101" pitchFamily="49" charset="-122"/>
              </a:rPr>
              <a:t>3</a:t>
            </a:r>
            <a:r>
              <a:rPr lang="zh-CN" altLang="en-US" sz="2400" dirty="0">
                <a:solidFill>
                  <a:srgbClr val="002060"/>
                </a:solidFill>
                <a:latin typeface="楷体" panose="02010609060101010101" pitchFamily="49" charset="-122"/>
                <a:ea typeface="楷体" panose="02010609060101010101" pitchFamily="49" charset="-122"/>
              </a:rPr>
              <a:t>、先进的中国人开始向西方学习。</a:t>
            </a:r>
          </a:p>
        </p:txBody>
      </p:sp>
      <p:sp>
        <p:nvSpPr>
          <p:cNvPr id="6" name="TextBox 3">
            <a:extLst>
              <a:ext uri="{FF2B5EF4-FFF2-40B4-BE49-F238E27FC236}">
                <a16:creationId xmlns:a16="http://schemas.microsoft.com/office/drawing/2014/main" id="{5B7FEDEE-AA1C-438A-A7FB-CC6BA4C2FF10}"/>
              </a:ext>
            </a:extLst>
          </p:cNvPr>
          <p:cNvSpPr txBox="1"/>
          <p:nvPr/>
        </p:nvSpPr>
        <p:spPr>
          <a:xfrm>
            <a:off x="104776" y="2910880"/>
            <a:ext cx="5184943" cy="518120"/>
          </a:xfrm>
          <a:prstGeom prst="rect">
            <a:avLst/>
          </a:prstGeom>
          <a:noFill/>
        </p:spPr>
        <p:txBody>
          <a:bodyPr wrap="none" lIns="89311" tIns="44655" rIns="89311" bIns="44655" rtlCol="0">
            <a:spAutoFit/>
          </a:bodyPr>
          <a:lstStyle/>
          <a:p>
            <a:pPr algn="l"/>
            <a:r>
              <a:rPr lang="zh-CN" altLang="en-US" sz="2781" dirty="0">
                <a:solidFill>
                  <a:srgbClr val="7030A0"/>
                </a:solidFill>
                <a:latin typeface="楷体" panose="02010609060101010101" pitchFamily="49" charset="-122"/>
                <a:ea typeface="楷体" panose="02010609060101010101" pitchFamily="49" charset="-122"/>
              </a:rPr>
              <a:t>第二次工业革命对中国的影响：</a:t>
            </a:r>
          </a:p>
        </p:txBody>
      </p:sp>
      <p:sp>
        <p:nvSpPr>
          <p:cNvPr id="7" name="TextBox 4">
            <a:extLst>
              <a:ext uri="{FF2B5EF4-FFF2-40B4-BE49-F238E27FC236}">
                <a16:creationId xmlns:a16="http://schemas.microsoft.com/office/drawing/2014/main" id="{C5B1A7B4-A3C3-45C2-88F0-13497193F279}"/>
              </a:ext>
            </a:extLst>
          </p:cNvPr>
          <p:cNvSpPr txBox="1"/>
          <p:nvPr/>
        </p:nvSpPr>
        <p:spPr>
          <a:xfrm>
            <a:off x="129833" y="3558953"/>
            <a:ext cx="8998486" cy="3044837"/>
          </a:xfrm>
          <a:prstGeom prst="rect">
            <a:avLst/>
          </a:prstGeom>
          <a:noFill/>
        </p:spPr>
        <p:txBody>
          <a:bodyPr wrap="none" lIns="89311" tIns="44655" rIns="89311" bIns="44655" rtlCol="0">
            <a:spAutoFit/>
          </a:bodyPr>
          <a:lstStyle/>
          <a:p>
            <a:pPr algn="l"/>
            <a:r>
              <a:rPr lang="en-US" altLang="zh-CN" sz="2400" dirty="0">
                <a:solidFill>
                  <a:srgbClr val="002060"/>
                </a:solidFill>
                <a:latin typeface="楷体" panose="02010609060101010101" pitchFamily="49" charset="-122"/>
                <a:ea typeface="楷体" panose="02010609060101010101" pitchFamily="49" charset="-122"/>
              </a:rPr>
              <a:t>1</a:t>
            </a:r>
            <a:r>
              <a:rPr lang="zh-CN" altLang="en-US" sz="2400" dirty="0">
                <a:solidFill>
                  <a:srgbClr val="002060"/>
                </a:solidFill>
                <a:latin typeface="楷体" panose="02010609060101010101" pitchFamily="49" charset="-122"/>
                <a:ea typeface="楷体" panose="02010609060101010101" pitchFamily="49" charset="-122"/>
              </a:rPr>
              <a:t>、</a:t>
            </a:r>
            <a:r>
              <a:rPr lang="zh-CN" altLang="en-US" sz="2400" dirty="0">
                <a:solidFill>
                  <a:srgbClr val="002060"/>
                </a:solidFill>
                <a:latin typeface="华文楷体" pitchFamily="2" charset="-122"/>
                <a:ea typeface="华文楷体" pitchFamily="2" charset="-122"/>
              </a:rPr>
              <a:t>这一时期中国继续遭受列强侵略，发生了第二次鸦片战争、</a:t>
            </a:r>
            <a:endParaRPr lang="en-US" altLang="zh-CN" sz="2400" dirty="0">
              <a:solidFill>
                <a:srgbClr val="002060"/>
              </a:solidFill>
              <a:latin typeface="华文楷体" pitchFamily="2" charset="-122"/>
              <a:ea typeface="华文楷体" pitchFamily="2" charset="-122"/>
            </a:endParaRPr>
          </a:p>
          <a:p>
            <a:pPr algn="l"/>
            <a:r>
              <a:rPr lang="zh-CN" altLang="en-US" sz="2400" dirty="0">
                <a:solidFill>
                  <a:srgbClr val="002060"/>
                </a:solidFill>
                <a:latin typeface="华文楷体" pitchFamily="2" charset="-122"/>
                <a:ea typeface="华文楷体" pitchFamily="2" charset="-122"/>
              </a:rPr>
              <a:t>      中法战争、甲午战争、八国联军等事件</a:t>
            </a:r>
            <a:r>
              <a:rPr lang="zh-CN" altLang="en-US" sz="2400" dirty="0">
                <a:solidFill>
                  <a:srgbClr val="002060"/>
                </a:solidFill>
              </a:rPr>
              <a:t>。</a:t>
            </a:r>
            <a:r>
              <a:rPr lang="zh-CN" altLang="en-US" sz="2400" dirty="0">
                <a:solidFill>
                  <a:srgbClr val="002060"/>
                </a:solidFill>
                <a:latin typeface="华文楷体" pitchFamily="2" charset="-122"/>
                <a:ea typeface="华文楷体" pitchFamily="2" charset="-122"/>
              </a:rPr>
              <a:t>同时中国人开始了探</a:t>
            </a:r>
            <a:endParaRPr lang="en-US" altLang="zh-CN" sz="2400" dirty="0">
              <a:solidFill>
                <a:srgbClr val="002060"/>
              </a:solidFill>
              <a:latin typeface="华文楷体" pitchFamily="2" charset="-122"/>
              <a:ea typeface="华文楷体" pitchFamily="2" charset="-122"/>
            </a:endParaRPr>
          </a:p>
          <a:p>
            <a:pPr algn="l"/>
            <a:r>
              <a:rPr lang="zh-CN" altLang="en-US" sz="2400" dirty="0">
                <a:solidFill>
                  <a:srgbClr val="002060"/>
                </a:solidFill>
                <a:latin typeface="华文楷体" pitchFamily="2" charset="-122"/>
                <a:ea typeface="华文楷体" pitchFamily="2" charset="-122"/>
              </a:rPr>
              <a:t>      索国家富强、民族独立的斗争，洋务运动、维新变法、辛亥革</a:t>
            </a:r>
            <a:endParaRPr lang="en-US" altLang="zh-CN" sz="2400" dirty="0">
              <a:solidFill>
                <a:srgbClr val="002060"/>
              </a:solidFill>
              <a:latin typeface="华文楷体" pitchFamily="2" charset="-122"/>
              <a:ea typeface="华文楷体" pitchFamily="2" charset="-122"/>
            </a:endParaRPr>
          </a:p>
          <a:p>
            <a:pPr algn="l"/>
            <a:r>
              <a:rPr lang="zh-CN" altLang="en-US" sz="2400" dirty="0">
                <a:solidFill>
                  <a:srgbClr val="002060"/>
                </a:solidFill>
                <a:latin typeface="华文楷体" pitchFamily="2" charset="-122"/>
                <a:ea typeface="华文楷体" pitchFamily="2" charset="-122"/>
              </a:rPr>
              <a:t>      命等都发生在这一时期。</a:t>
            </a:r>
            <a:endParaRPr lang="en-US" altLang="zh-CN" sz="2400" dirty="0">
              <a:solidFill>
                <a:srgbClr val="002060"/>
              </a:solidFill>
              <a:latin typeface="华文楷体" pitchFamily="2" charset="-122"/>
              <a:ea typeface="华文楷体" pitchFamily="2" charset="-122"/>
            </a:endParaRPr>
          </a:p>
          <a:p>
            <a:pPr algn="l"/>
            <a:r>
              <a:rPr lang="en-US" altLang="zh-CN" sz="2400" dirty="0">
                <a:solidFill>
                  <a:srgbClr val="002060"/>
                </a:solidFill>
                <a:latin typeface="楷体" panose="02010609060101010101" pitchFamily="49" charset="-122"/>
                <a:ea typeface="楷体" panose="02010609060101010101" pitchFamily="49" charset="-122"/>
              </a:rPr>
              <a:t>2</a:t>
            </a:r>
            <a:r>
              <a:rPr lang="zh-CN" altLang="en-US" sz="2400" dirty="0">
                <a:solidFill>
                  <a:srgbClr val="002060"/>
                </a:solidFill>
                <a:latin typeface="楷体" panose="02010609060101010101" pitchFamily="49" charset="-122"/>
                <a:ea typeface="楷体" panose="02010609060101010101" pitchFamily="49" charset="-122"/>
              </a:rPr>
              <a:t>、中国民族资本主义得到进一步发展。创办了第一批近代企业，</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zh-CN" altLang="en-US" sz="2400" dirty="0">
                <a:solidFill>
                  <a:srgbClr val="002060"/>
                </a:solidFill>
                <a:latin typeface="楷体" panose="02010609060101010101" pitchFamily="49" charset="-122"/>
                <a:ea typeface="楷体" panose="02010609060101010101" pitchFamily="49" charset="-122"/>
              </a:rPr>
              <a:t>   中国近代化的进程加快了。</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en-US" altLang="zh-CN" sz="2400" dirty="0">
                <a:solidFill>
                  <a:srgbClr val="002060"/>
                </a:solidFill>
                <a:latin typeface="楷体" panose="02010609060101010101" pitchFamily="49" charset="-122"/>
                <a:ea typeface="楷体" panose="02010609060101010101" pitchFamily="49" charset="-122"/>
              </a:rPr>
              <a:t>3</a:t>
            </a:r>
            <a:r>
              <a:rPr lang="zh-CN" altLang="en-US" sz="2400" dirty="0">
                <a:solidFill>
                  <a:srgbClr val="002060"/>
                </a:solidFill>
                <a:latin typeface="楷体" panose="02010609060101010101" pitchFamily="49" charset="-122"/>
                <a:ea typeface="楷体" panose="02010609060101010101" pitchFamily="49" charset="-122"/>
              </a:rPr>
              <a:t>、进步的中国人开始接受新的先进的思想。</a:t>
            </a:r>
            <a:endParaRPr lang="en-US" altLang="zh-CN" sz="2400" dirty="0">
              <a:solidFill>
                <a:srgbClr val="002060"/>
              </a:solidFill>
              <a:latin typeface="楷体" panose="02010609060101010101" pitchFamily="49" charset="-122"/>
              <a:ea typeface="楷体" panose="02010609060101010101" pitchFamily="49" charset="-122"/>
            </a:endParaRPr>
          </a:p>
          <a:p>
            <a:pPr algn="l"/>
            <a:r>
              <a:rPr lang="en-US" altLang="zh-CN" sz="2400" dirty="0">
                <a:solidFill>
                  <a:srgbClr val="002060"/>
                </a:solidFill>
                <a:latin typeface="楷体" panose="02010609060101010101" pitchFamily="49" charset="-122"/>
                <a:ea typeface="楷体" panose="02010609060101010101" pitchFamily="49" charset="-122"/>
              </a:rPr>
              <a:t>4</a:t>
            </a:r>
            <a:r>
              <a:rPr lang="zh-CN" altLang="en-US" sz="2400" dirty="0">
                <a:solidFill>
                  <a:srgbClr val="002060"/>
                </a:solidFill>
                <a:latin typeface="楷体" panose="02010609060101010101" pitchFamily="49" charset="-122"/>
                <a:ea typeface="楷体" panose="02010609060101010101" pitchFamily="49" charset="-122"/>
              </a:rPr>
              <a:t>、中国资本主义开始领导革命。</a:t>
            </a:r>
          </a:p>
        </p:txBody>
      </p:sp>
      <p:sp>
        <p:nvSpPr>
          <p:cNvPr id="2" name="文本框 1">
            <a:extLst>
              <a:ext uri="{FF2B5EF4-FFF2-40B4-BE49-F238E27FC236}">
                <a16:creationId xmlns:a16="http://schemas.microsoft.com/office/drawing/2014/main" id="{EBFA749B-8B5B-48E9-999A-8F35DD7A77B5}"/>
              </a:ext>
            </a:extLst>
          </p:cNvPr>
          <p:cNvSpPr txBox="1"/>
          <p:nvPr/>
        </p:nvSpPr>
        <p:spPr>
          <a:xfrm>
            <a:off x="5364088" y="2215766"/>
            <a:ext cx="3242721" cy="523220"/>
          </a:xfrm>
          <a:prstGeom prst="rect">
            <a:avLst/>
          </a:prstGeom>
          <a:noFill/>
        </p:spPr>
        <p:txBody>
          <a:bodyPr wrap="square" rtlCol="0">
            <a:spAutoFit/>
          </a:bodyPr>
          <a:lstStyle/>
          <a:p>
            <a:pPr algn="l"/>
            <a:r>
              <a:rPr lang="zh-CN" altLang="en-US" sz="2800" b="0">
                <a:solidFill>
                  <a:srgbClr val="FF0000"/>
                </a:solidFill>
              </a:rPr>
              <a:t>师夷长技以制夷</a:t>
            </a:r>
            <a:endParaRPr lang="zh-CN" altLang="en-US" sz="2800" dirty="0">
              <a:solidFill>
                <a:srgbClr val="FF0000"/>
              </a:solidFill>
              <a:latin typeface="+mn-ea"/>
              <a:ea typeface="+mn-ea"/>
            </a:endParaRPr>
          </a:p>
        </p:txBody>
      </p:sp>
    </p:spTree>
    <p:extLst>
      <p:ext uri="{BB962C8B-B14F-4D97-AF65-F5344CB8AC3E}">
        <p14:creationId xmlns:p14="http://schemas.microsoft.com/office/powerpoint/2010/main" val="3051326192"/>
      </p:ext>
    </p:extLst>
  </p:cSld>
  <p:clrMapOvr>
    <a:masterClrMapping/>
  </p:clrMapOvr>
  <p:transition>
    <p:pull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FA44E39-EA2B-410F-9BA3-AA7E7BD89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4005064"/>
            <a:ext cx="3168352" cy="2599393"/>
          </a:xfrm>
          <a:prstGeom prst="rect">
            <a:avLst/>
          </a:prstGeom>
        </p:spPr>
      </p:pic>
      <p:pic>
        <p:nvPicPr>
          <p:cNvPr id="4" name="图片 3">
            <a:extLst>
              <a:ext uri="{FF2B5EF4-FFF2-40B4-BE49-F238E27FC236}">
                <a16:creationId xmlns:a16="http://schemas.microsoft.com/office/drawing/2014/main" id="{9FB1F523-60F8-4643-B073-E77353911D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836712"/>
            <a:ext cx="3312368" cy="2611457"/>
          </a:xfrm>
          <a:prstGeom prst="rect">
            <a:avLst/>
          </a:prstGeom>
        </p:spPr>
      </p:pic>
      <p:pic>
        <p:nvPicPr>
          <p:cNvPr id="7" name="图片 6">
            <a:extLst>
              <a:ext uri="{FF2B5EF4-FFF2-40B4-BE49-F238E27FC236}">
                <a16:creationId xmlns:a16="http://schemas.microsoft.com/office/drawing/2014/main" id="{6B004DF6-3D56-40BF-98F5-284D08EB0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032" y="620688"/>
            <a:ext cx="3528392" cy="2901910"/>
          </a:xfrm>
          <a:prstGeom prst="rect">
            <a:avLst/>
          </a:prstGeom>
        </p:spPr>
      </p:pic>
      <p:sp>
        <p:nvSpPr>
          <p:cNvPr id="2" name="矩形 1">
            <a:extLst>
              <a:ext uri="{FF2B5EF4-FFF2-40B4-BE49-F238E27FC236}">
                <a16:creationId xmlns:a16="http://schemas.microsoft.com/office/drawing/2014/main" id="{F6F09C8E-EBB3-49F4-ADF8-142835468F43}"/>
              </a:ext>
            </a:extLst>
          </p:cNvPr>
          <p:cNvSpPr/>
          <p:nvPr/>
        </p:nvSpPr>
        <p:spPr>
          <a:xfrm>
            <a:off x="539552" y="332656"/>
            <a:ext cx="4104456" cy="646331"/>
          </a:xfrm>
          <a:prstGeom prst="rect">
            <a:avLst/>
          </a:prstGeom>
        </p:spPr>
        <p:txBody>
          <a:bodyPr wrap="square">
            <a:spAutoFit/>
          </a:bodyPr>
          <a:lstStyle/>
          <a:p>
            <a:pPr algn="l"/>
            <a:r>
              <a:rPr lang="zh-CN" altLang="en-US" b="0" dirty="0">
                <a:solidFill>
                  <a:srgbClr val="191919"/>
                </a:solidFill>
                <a:latin typeface="PingFang SC"/>
              </a:rPr>
              <a:t>想象这个圆圈代表人类目前所有知识。</a:t>
            </a:r>
          </a:p>
          <a:p>
            <a:pPr algn="l"/>
            <a:r>
              <a:rPr lang="zh-CN" altLang="en-US" b="0" dirty="0">
                <a:solidFill>
                  <a:srgbClr val="191919"/>
                </a:solidFill>
                <a:latin typeface="PingFang SC"/>
              </a:rPr>
              <a:t>你小学毕业时，了解了其中一小部分。</a:t>
            </a:r>
            <a:endParaRPr lang="zh-CN" altLang="en-US" b="0" i="0" dirty="0">
              <a:solidFill>
                <a:srgbClr val="191919"/>
              </a:solidFill>
              <a:effectLst/>
              <a:latin typeface="PingFang SC"/>
            </a:endParaRPr>
          </a:p>
        </p:txBody>
      </p:sp>
      <p:sp>
        <p:nvSpPr>
          <p:cNvPr id="5" name="矩形 4">
            <a:extLst>
              <a:ext uri="{FF2B5EF4-FFF2-40B4-BE49-F238E27FC236}">
                <a16:creationId xmlns:a16="http://schemas.microsoft.com/office/drawing/2014/main" id="{5B9A0323-9415-4A2F-A50B-0ED5D82350BD}"/>
              </a:ext>
            </a:extLst>
          </p:cNvPr>
          <p:cNvSpPr/>
          <p:nvPr/>
        </p:nvSpPr>
        <p:spPr>
          <a:xfrm>
            <a:off x="5220072" y="404664"/>
            <a:ext cx="2954655" cy="369332"/>
          </a:xfrm>
          <a:prstGeom prst="rect">
            <a:avLst/>
          </a:prstGeom>
        </p:spPr>
        <p:txBody>
          <a:bodyPr wrap="none">
            <a:spAutoFit/>
          </a:bodyPr>
          <a:lstStyle/>
          <a:p>
            <a:r>
              <a:rPr lang="zh-CN" altLang="en-US" b="0" dirty="0">
                <a:solidFill>
                  <a:srgbClr val="191919"/>
                </a:solidFill>
                <a:latin typeface="PingFang SC"/>
              </a:rPr>
              <a:t>高中毕业时，了解了更多。</a:t>
            </a:r>
            <a:endParaRPr lang="zh-CN" altLang="en-US" dirty="0"/>
          </a:p>
        </p:txBody>
      </p:sp>
      <p:pic>
        <p:nvPicPr>
          <p:cNvPr id="9" name="图片 8">
            <a:extLst>
              <a:ext uri="{FF2B5EF4-FFF2-40B4-BE49-F238E27FC236}">
                <a16:creationId xmlns:a16="http://schemas.microsoft.com/office/drawing/2014/main" id="{6A8DFEE8-D8C5-4DD4-8006-F231DF591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9592" y="3933056"/>
            <a:ext cx="3240360" cy="2673157"/>
          </a:xfrm>
          <a:prstGeom prst="rect">
            <a:avLst/>
          </a:prstGeom>
        </p:spPr>
      </p:pic>
      <p:sp>
        <p:nvSpPr>
          <p:cNvPr id="10" name="矩形 9">
            <a:extLst>
              <a:ext uri="{FF2B5EF4-FFF2-40B4-BE49-F238E27FC236}">
                <a16:creationId xmlns:a16="http://schemas.microsoft.com/office/drawing/2014/main" id="{F74157ED-8C3D-4724-90C2-2E048E5FA882}"/>
              </a:ext>
            </a:extLst>
          </p:cNvPr>
          <p:cNvSpPr/>
          <p:nvPr/>
        </p:nvSpPr>
        <p:spPr>
          <a:xfrm>
            <a:off x="467544" y="3645024"/>
            <a:ext cx="4108817" cy="369332"/>
          </a:xfrm>
          <a:prstGeom prst="rect">
            <a:avLst/>
          </a:prstGeom>
        </p:spPr>
        <p:txBody>
          <a:bodyPr wrap="none">
            <a:spAutoFit/>
          </a:bodyPr>
          <a:lstStyle/>
          <a:p>
            <a:r>
              <a:rPr lang="zh-CN" altLang="en-US" b="0" dirty="0">
                <a:solidFill>
                  <a:srgbClr val="191919"/>
                </a:solidFill>
                <a:latin typeface="PingFang SC"/>
              </a:rPr>
              <a:t>拿到本科学位后，你有了自己的专业。</a:t>
            </a:r>
            <a:endParaRPr lang="zh-CN" altLang="en-US" dirty="0"/>
          </a:p>
        </p:txBody>
      </p:sp>
      <p:sp>
        <p:nvSpPr>
          <p:cNvPr id="11" name="矩形 10">
            <a:extLst>
              <a:ext uri="{FF2B5EF4-FFF2-40B4-BE49-F238E27FC236}">
                <a16:creationId xmlns:a16="http://schemas.microsoft.com/office/drawing/2014/main" id="{F56F2CAC-9079-4B7C-8938-0B6C535E13CE}"/>
              </a:ext>
            </a:extLst>
          </p:cNvPr>
          <p:cNvSpPr/>
          <p:nvPr/>
        </p:nvSpPr>
        <p:spPr>
          <a:xfrm>
            <a:off x="4932040" y="3501008"/>
            <a:ext cx="3456384" cy="646331"/>
          </a:xfrm>
          <a:prstGeom prst="rect">
            <a:avLst/>
          </a:prstGeom>
        </p:spPr>
        <p:txBody>
          <a:bodyPr wrap="square">
            <a:spAutoFit/>
          </a:bodyPr>
          <a:lstStyle/>
          <a:p>
            <a:r>
              <a:rPr lang="zh-CN" altLang="en-US" b="0" dirty="0">
                <a:solidFill>
                  <a:srgbClr val="191919"/>
                </a:solidFill>
                <a:latin typeface="PingFang SC"/>
              </a:rPr>
              <a:t>硕士学位让你对自己的专业有了更深的钻研。</a:t>
            </a:r>
            <a:endParaRPr lang="zh-CN" altLang="en-US" dirty="0"/>
          </a:p>
        </p:txBody>
      </p:sp>
    </p:spTree>
    <p:extLst>
      <p:ext uri="{BB962C8B-B14F-4D97-AF65-F5344CB8AC3E}">
        <p14:creationId xmlns:p14="http://schemas.microsoft.com/office/powerpoint/2010/main" val="3586564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3"/>
          <p:cNvSpPr>
            <a:spLocks/>
          </p:cNvSpPr>
          <p:nvPr/>
        </p:nvSpPr>
        <p:spPr bwMode="auto">
          <a:xfrm>
            <a:off x="5464725" y="3346875"/>
            <a:ext cx="2595562" cy="2765277"/>
          </a:xfrm>
          <a:custGeom>
            <a:avLst/>
            <a:gdLst/>
            <a:ahLst/>
            <a:cxnLst>
              <a:cxn ang="0">
                <a:pos x="446" y="0"/>
              </a:cxn>
              <a:cxn ang="0">
                <a:pos x="0" y="840"/>
              </a:cxn>
              <a:cxn ang="0">
                <a:pos x="321" y="1462"/>
              </a:cxn>
              <a:cxn ang="0">
                <a:pos x="1268" y="1462"/>
              </a:cxn>
              <a:cxn ang="0">
                <a:pos x="446" y="0"/>
              </a:cxn>
            </a:cxnLst>
            <a:rect l="0" t="0" r="r" b="b"/>
            <a:pathLst>
              <a:path w="1268" h="1462">
                <a:moveTo>
                  <a:pt x="446" y="0"/>
                </a:moveTo>
                <a:cubicBezTo>
                  <a:pt x="0" y="840"/>
                  <a:pt x="0" y="840"/>
                  <a:pt x="0" y="840"/>
                </a:cubicBezTo>
                <a:cubicBezTo>
                  <a:pt x="194" y="978"/>
                  <a:pt x="321" y="1205"/>
                  <a:pt x="321" y="1462"/>
                </a:cubicBezTo>
                <a:cubicBezTo>
                  <a:pt x="1268" y="1462"/>
                  <a:pt x="1268" y="1462"/>
                  <a:pt x="1268" y="1462"/>
                </a:cubicBezTo>
                <a:cubicBezTo>
                  <a:pt x="1268" y="842"/>
                  <a:pt x="939" y="300"/>
                  <a:pt x="446" y="0"/>
                </a:cubicBezTo>
                <a:close/>
              </a:path>
            </a:pathLst>
          </a:custGeom>
          <a:solidFill>
            <a:srgbClr val="FFC000"/>
          </a:solidFill>
          <a:ln w="9525" cap="flat" cmpd="sng">
            <a:prstDash val="solid"/>
            <a:round/>
            <a:headEnd/>
            <a:tailEnd/>
          </a:ln>
          <a:effectLst/>
          <a:scene3d>
            <a:camera prst="legacyPerspectiveTopRight"/>
            <a:lightRig rig="legacyFlat3" dir="b"/>
          </a:scene3d>
          <a:sp3d extrusionH="100000" prstMaterial="legacyMatte">
            <a:bevelT w="13500" h="13500" prst="angle"/>
            <a:bevelB w="13500" h="13500" prst="angle"/>
            <a:extrusionClr>
              <a:schemeClr val="accent1"/>
            </a:extrusionClr>
          </a:sp3d>
        </p:spPr>
        <p:txBody>
          <a:bodyPr wrap="none" lIns="89311" tIns="44655" rIns="89311" bIns="44655" anchor="ctr">
            <a:flatTx/>
          </a:bodyPr>
          <a:lstStyle/>
          <a:p>
            <a:pPr>
              <a:defRPr/>
            </a:pPr>
            <a:endParaRPr lang="zh-CN" altLang="en-US" sz="2400" dirty="0">
              <a:solidFill>
                <a:schemeClr val="tx1"/>
              </a:solidFill>
              <a:latin typeface="+mn-ea"/>
              <a:ea typeface="+mn-ea"/>
            </a:endParaRPr>
          </a:p>
        </p:txBody>
      </p:sp>
      <p:sp>
        <p:nvSpPr>
          <p:cNvPr id="10" name="Freeform 4"/>
          <p:cNvSpPr>
            <a:spLocks/>
          </p:cNvSpPr>
          <p:nvPr/>
        </p:nvSpPr>
        <p:spPr bwMode="auto">
          <a:xfrm>
            <a:off x="2926311" y="2875719"/>
            <a:ext cx="3351213" cy="2002038"/>
          </a:xfrm>
          <a:custGeom>
            <a:avLst/>
            <a:gdLst/>
            <a:ahLst/>
            <a:cxnLst>
              <a:cxn ang="0">
                <a:pos x="797" y="0"/>
              </a:cxn>
              <a:cxn ang="0">
                <a:pos x="0" y="197"/>
              </a:cxn>
              <a:cxn ang="0">
                <a:pos x="472" y="1020"/>
              </a:cxn>
              <a:cxn ang="0">
                <a:pos x="797" y="947"/>
              </a:cxn>
              <a:cxn ang="0">
                <a:pos x="1193" y="1058"/>
              </a:cxn>
              <a:cxn ang="0">
                <a:pos x="1637" y="220"/>
              </a:cxn>
              <a:cxn ang="0">
                <a:pos x="797" y="0"/>
              </a:cxn>
            </a:cxnLst>
            <a:rect l="0" t="0" r="r" b="b"/>
            <a:pathLst>
              <a:path w="1637" h="1058">
                <a:moveTo>
                  <a:pt x="797" y="0"/>
                </a:moveTo>
                <a:cubicBezTo>
                  <a:pt x="510" y="0"/>
                  <a:pt x="238" y="71"/>
                  <a:pt x="0" y="197"/>
                </a:cubicBezTo>
                <a:cubicBezTo>
                  <a:pt x="472" y="1020"/>
                  <a:pt x="472" y="1020"/>
                  <a:pt x="472" y="1020"/>
                </a:cubicBezTo>
                <a:cubicBezTo>
                  <a:pt x="571" y="973"/>
                  <a:pt x="681" y="947"/>
                  <a:pt x="797" y="947"/>
                </a:cubicBezTo>
                <a:cubicBezTo>
                  <a:pt x="942" y="947"/>
                  <a:pt x="1077" y="988"/>
                  <a:pt x="1193" y="1058"/>
                </a:cubicBezTo>
                <a:cubicBezTo>
                  <a:pt x="1637" y="220"/>
                  <a:pt x="1637" y="220"/>
                  <a:pt x="1637" y="220"/>
                </a:cubicBezTo>
                <a:cubicBezTo>
                  <a:pt x="1389" y="80"/>
                  <a:pt x="1102" y="0"/>
                  <a:pt x="797" y="0"/>
                </a:cubicBezTo>
                <a:close/>
              </a:path>
            </a:pathLst>
          </a:custGeom>
          <a:solidFill>
            <a:srgbClr val="FFC000"/>
          </a:solidFill>
          <a:ln w="9525" cap="flat" cmpd="sng">
            <a:prstDash val="solid"/>
            <a:round/>
            <a:headEnd/>
            <a:tailEnd/>
          </a:ln>
          <a:effectLst/>
          <a:scene3d>
            <a:camera prst="legacyPerspectiveTopRight"/>
            <a:lightRig rig="legacyFlat3" dir="b"/>
          </a:scene3d>
          <a:sp3d extrusionH="100000" prstMaterial="legacyMatte">
            <a:bevelT w="13500" h="13500" prst="angle"/>
            <a:bevelB w="13500" h="13500" prst="angle"/>
            <a:extrusionClr>
              <a:schemeClr val="accent1"/>
            </a:extrusionClr>
          </a:sp3d>
        </p:spPr>
        <p:txBody>
          <a:bodyPr wrap="none" lIns="89311" tIns="44655" rIns="89311" bIns="44655" anchor="ctr">
            <a:flatTx/>
          </a:bodyPr>
          <a:lstStyle/>
          <a:p>
            <a:pPr>
              <a:defRPr/>
            </a:pPr>
            <a:endParaRPr lang="zh-CN" altLang="en-US" sz="2400" dirty="0">
              <a:solidFill>
                <a:schemeClr val="tx1"/>
              </a:solidFill>
              <a:latin typeface="+mn-ea"/>
              <a:ea typeface="+mn-ea"/>
            </a:endParaRPr>
          </a:p>
        </p:txBody>
      </p:sp>
      <p:sp>
        <p:nvSpPr>
          <p:cNvPr id="11" name="Freeform 5"/>
          <p:cNvSpPr>
            <a:spLocks/>
          </p:cNvSpPr>
          <p:nvPr/>
        </p:nvSpPr>
        <p:spPr bwMode="auto">
          <a:xfrm>
            <a:off x="1057824" y="3299907"/>
            <a:ext cx="2732087" cy="2812245"/>
          </a:xfrm>
          <a:custGeom>
            <a:avLst/>
            <a:gdLst/>
            <a:ahLst/>
            <a:cxnLst>
              <a:cxn ang="0">
                <a:pos x="0" y="1487"/>
              </a:cxn>
              <a:cxn ang="0">
                <a:pos x="947" y="1487"/>
              </a:cxn>
              <a:cxn ang="0">
                <a:pos x="1335" y="822"/>
              </a:cxn>
              <a:cxn ang="0">
                <a:pos x="864" y="0"/>
              </a:cxn>
              <a:cxn ang="0">
                <a:pos x="0" y="1487"/>
              </a:cxn>
            </a:cxnLst>
            <a:rect l="0" t="0" r="r" b="b"/>
            <a:pathLst>
              <a:path w="1335" h="1487">
                <a:moveTo>
                  <a:pt x="0" y="1487"/>
                </a:moveTo>
                <a:cubicBezTo>
                  <a:pt x="947" y="1487"/>
                  <a:pt x="947" y="1487"/>
                  <a:pt x="947" y="1487"/>
                </a:cubicBezTo>
                <a:cubicBezTo>
                  <a:pt x="947" y="1202"/>
                  <a:pt x="1103" y="953"/>
                  <a:pt x="1335" y="822"/>
                </a:cubicBezTo>
                <a:cubicBezTo>
                  <a:pt x="864" y="0"/>
                  <a:pt x="864" y="0"/>
                  <a:pt x="864" y="0"/>
                </a:cubicBezTo>
                <a:cubicBezTo>
                  <a:pt x="348" y="295"/>
                  <a:pt x="0" y="850"/>
                  <a:pt x="0" y="1487"/>
                </a:cubicBezTo>
                <a:close/>
              </a:path>
            </a:pathLst>
          </a:custGeom>
          <a:solidFill>
            <a:srgbClr val="FFC000"/>
          </a:solidFill>
          <a:ln w="9525" cap="flat" cmpd="sng">
            <a:prstDash val="solid"/>
            <a:round/>
            <a:headEnd/>
            <a:tailEnd/>
          </a:ln>
          <a:effectLst/>
          <a:scene3d>
            <a:camera prst="legacyPerspectiveTopRight"/>
            <a:lightRig rig="legacyFlat3" dir="b"/>
          </a:scene3d>
          <a:sp3d extrusionH="100000" prstMaterial="legacyMatte">
            <a:bevelT w="13500" h="13500" prst="angle"/>
            <a:bevelB w="13500" h="13500" prst="angle"/>
            <a:extrusionClr>
              <a:schemeClr val="accent1"/>
            </a:extrusionClr>
          </a:sp3d>
        </p:spPr>
        <p:txBody>
          <a:bodyPr wrap="none" lIns="89311" tIns="44655" rIns="89311" bIns="44655" anchor="ctr">
            <a:flatTx/>
          </a:bodyPr>
          <a:lstStyle/>
          <a:p>
            <a:pPr>
              <a:defRPr/>
            </a:pPr>
            <a:endParaRPr lang="zh-CN" altLang="en-US" sz="2400" dirty="0">
              <a:solidFill>
                <a:schemeClr val="tx1"/>
              </a:solidFill>
              <a:latin typeface="+mn-ea"/>
              <a:ea typeface="+mn-ea"/>
            </a:endParaRPr>
          </a:p>
        </p:txBody>
      </p:sp>
      <p:grpSp>
        <p:nvGrpSpPr>
          <p:cNvPr id="2" name="Group 7"/>
          <p:cNvGrpSpPr>
            <a:grpSpLocks/>
          </p:cNvGrpSpPr>
          <p:nvPr/>
        </p:nvGrpSpPr>
        <p:grpSpPr bwMode="auto">
          <a:xfrm>
            <a:off x="3759364" y="5380694"/>
            <a:ext cx="1685109" cy="820483"/>
            <a:chOff x="748" y="1441"/>
            <a:chExt cx="792" cy="559"/>
          </a:xfrm>
        </p:grpSpPr>
        <p:pic>
          <p:nvPicPr>
            <p:cNvPr id="8210" name="Picture 8" descr="图片8"/>
            <p:cNvPicPr>
              <a:picLocks noChangeAspect="1" noChangeArrowheads="1"/>
            </p:cNvPicPr>
            <p:nvPr/>
          </p:nvPicPr>
          <p:blipFill>
            <a:blip r:embed="rId2"/>
            <a:srcRect/>
            <a:stretch>
              <a:fillRect/>
            </a:stretch>
          </p:blipFill>
          <p:spPr bwMode="auto">
            <a:xfrm>
              <a:off x="768" y="1762"/>
              <a:ext cx="733" cy="65"/>
            </a:xfrm>
            <a:prstGeom prst="rect">
              <a:avLst/>
            </a:prstGeom>
            <a:noFill/>
            <a:ln w="9525">
              <a:noFill/>
              <a:miter lim="800000"/>
              <a:headEnd/>
              <a:tailEnd/>
            </a:ln>
          </p:spPr>
        </p:pic>
        <p:sp>
          <p:nvSpPr>
            <p:cNvPr id="15" name="AutoShape 9"/>
            <p:cNvSpPr>
              <a:spLocks noChangeArrowheads="1"/>
            </p:cNvSpPr>
            <p:nvPr/>
          </p:nvSpPr>
          <p:spPr bwMode="auto">
            <a:xfrm>
              <a:off x="748" y="1441"/>
              <a:ext cx="792" cy="559"/>
            </a:xfrm>
            <a:prstGeom prst="roundRect">
              <a:avLst>
                <a:gd name="adj" fmla="val 0"/>
              </a:avLst>
            </a:prstGeom>
            <a:solidFill>
              <a:srgbClr val="FFC000"/>
            </a:solidFill>
            <a:ln w="9525" algn="ctr">
              <a:round/>
              <a:headEnd/>
              <a:tailEnd/>
            </a:ln>
            <a:effectLst/>
            <a:scene3d>
              <a:camera prst="legacyPerspectiveTopRight"/>
              <a:lightRig rig="legacyFlat3" dir="b"/>
            </a:scene3d>
            <a:sp3d extrusionH="100000" prstMaterial="legacyMatte">
              <a:bevelT w="13500" h="13500" prst="angle"/>
              <a:bevelB w="13500" h="13500" prst="angle"/>
              <a:extrusionClr>
                <a:schemeClr val="accent1"/>
              </a:extrusionClr>
            </a:sp3d>
          </p:spPr>
          <p:txBody>
            <a:bodyPr wrap="none" anchor="ctr">
              <a:flatTx/>
            </a:bodyPr>
            <a:lstStyle/>
            <a:p>
              <a:pPr marL="173652" indent="-173652">
                <a:tabLst>
                  <a:tab pos="86826" algn="l"/>
                </a:tabLst>
                <a:defRPr/>
              </a:pPr>
              <a:r>
                <a:rPr lang="zh-CN" altLang="en-US" sz="2400" dirty="0">
                  <a:solidFill>
                    <a:schemeClr val="tx1"/>
                  </a:solidFill>
                  <a:effectLst>
                    <a:outerShdw blurRad="38100" dist="38100" dir="2700000" algn="tl">
                      <a:srgbClr val="000000"/>
                    </a:outerShdw>
                  </a:effectLst>
                  <a:latin typeface="+mn-ea"/>
                  <a:ea typeface="+mn-ea"/>
                </a:rPr>
                <a:t>工业面临</a:t>
              </a:r>
              <a:endParaRPr lang="en-US" altLang="zh-CN" sz="2400" dirty="0">
                <a:solidFill>
                  <a:schemeClr val="tx1"/>
                </a:solidFill>
                <a:effectLst>
                  <a:outerShdw blurRad="38100" dist="38100" dir="2700000" algn="tl">
                    <a:srgbClr val="000000"/>
                  </a:outerShdw>
                </a:effectLst>
                <a:latin typeface="+mn-ea"/>
                <a:ea typeface="+mn-ea"/>
              </a:endParaRPr>
            </a:p>
            <a:p>
              <a:pPr marL="173652" indent="-173652">
                <a:tabLst>
                  <a:tab pos="86826" algn="l"/>
                </a:tabLst>
                <a:defRPr/>
              </a:pPr>
              <a:r>
                <a:rPr lang="zh-CN" altLang="en-US" sz="2400" dirty="0">
                  <a:solidFill>
                    <a:schemeClr val="tx1"/>
                  </a:solidFill>
                  <a:effectLst>
                    <a:outerShdw blurRad="38100" dist="38100" dir="2700000" algn="tl">
                      <a:srgbClr val="000000"/>
                    </a:outerShdw>
                  </a:effectLst>
                  <a:latin typeface="+mn-ea"/>
                  <a:ea typeface="+mn-ea"/>
                </a:rPr>
                <a:t>的新压力</a:t>
              </a:r>
            </a:p>
          </p:txBody>
        </p:sp>
        <p:pic>
          <p:nvPicPr>
            <p:cNvPr id="8212" name="Picture 10" descr="图片6"/>
            <p:cNvPicPr>
              <a:picLocks noChangeAspect="1" noChangeArrowheads="1"/>
            </p:cNvPicPr>
            <p:nvPr/>
          </p:nvPicPr>
          <p:blipFill>
            <a:blip r:embed="rId3"/>
            <a:srcRect/>
            <a:stretch>
              <a:fillRect/>
            </a:stretch>
          </p:blipFill>
          <p:spPr bwMode="auto">
            <a:xfrm>
              <a:off x="759" y="1447"/>
              <a:ext cx="753" cy="77"/>
            </a:xfrm>
            <a:prstGeom prst="rect">
              <a:avLst/>
            </a:prstGeom>
            <a:noFill/>
            <a:ln w="9525">
              <a:noFill/>
              <a:miter lim="800000"/>
              <a:headEnd/>
              <a:tailEnd/>
            </a:ln>
          </p:spPr>
        </p:pic>
      </p:grpSp>
      <p:sp>
        <p:nvSpPr>
          <p:cNvPr id="17" name="AutoShape 7"/>
          <p:cNvSpPr>
            <a:spLocks noChangeArrowheads="1"/>
          </p:cNvSpPr>
          <p:nvPr/>
        </p:nvSpPr>
        <p:spPr bwMode="auto">
          <a:xfrm rot="16200000">
            <a:off x="4207466" y="4659739"/>
            <a:ext cx="701594" cy="682625"/>
          </a:xfrm>
          <a:prstGeom prst="leftArrow">
            <a:avLst>
              <a:gd name="adj1" fmla="val 50000"/>
              <a:gd name="adj2" fmla="val 53693"/>
            </a:avLst>
          </a:prstGeom>
          <a:solidFill>
            <a:srgbClr val="FFC000"/>
          </a:solidFill>
          <a:ln w="9525" algn="ctr">
            <a:noFill/>
            <a:miter lim="800000"/>
            <a:headEnd/>
            <a:tailEnd/>
          </a:ln>
        </p:spPr>
        <p:txBody>
          <a:bodyPr vert="eaVert" wrap="none" lIns="89311" tIns="44655" rIns="89311" bIns="44655" anchor="ctr"/>
          <a:lstStyle/>
          <a:p>
            <a:pPr>
              <a:defRPr/>
            </a:pPr>
            <a:endParaRPr lang="zh-CN" altLang="en-US" sz="2400" kern="0" dirty="0">
              <a:solidFill>
                <a:schemeClr val="tx1"/>
              </a:solidFill>
              <a:latin typeface="+mn-ea"/>
              <a:ea typeface="+mn-ea"/>
            </a:endParaRPr>
          </a:p>
        </p:txBody>
      </p:sp>
      <p:sp>
        <p:nvSpPr>
          <p:cNvPr id="18" name="AutoShape 7"/>
          <p:cNvSpPr>
            <a:spLocks noChangeArrowheads="1"/>
          </p:cNvSpPr>
          <p:nvPr/>
        </p:nvSpPr>
        <p:spPr bwMode="auto">
          <a:xfrm rot="19744907">
            <a:off x="5388525" y="5253507"/>
            <a:ext cx="644525" cy="622334"/>
          </a:xfrm>
          <a:prstGeom prst="leftArrow">
            <a:avLst>
              <a:gd name="adj1" fmla="val 50000"/>
              <a:gd name="adj2" fmla="val 48301"/>
            </a:avLst>
          </a:prstGeom>
          <a:solidFill>
            <a:srgbClr val="FFC000"/>
          </a:solidFill>
          <a:ln w="9525" algn="ctr">
            <a:noFill/>
            <a:miter lim="800000"/>
            <a:headEnd/>
            <a:tailEnd/>
          </a:ln>
        </p:spPr>
        <p:txBody>
          <a:bodyPr wrap="none" lIns="89311" tIns="44655" rIns="89311" bIns="44655" anchor="ctr"/>
          <a:lstStyle/>
          <a:p>
            <a:pPr>
              <a:defRPr/>
            </a:pPr>
            <a:endParaRPr lang="zh-CN" altLang="en-US" sz="2400" kern="0" dirty="0">
              <a:solidFill>
                <a:schemeClr val="tx1"/>
              </a:solidFill>
              <a:latin typeface="+mn-ea"/>
              <a:ea typeface="+mn-ea"/>
            </a:endParaRPr>
          </a:p>
        </p:txBody>
      </p:sp>
      <p:sp>
        <p:nvSpPr>
          <p:cNvPr id="19" name="AutoShape 7"/>
          <p:cNvSpPr>
            <a:spLocks noChangeArrowheads="1"/>
          </p:cNvSpPr>
          <p:nvPr/>
        </p:nvSpPr>
        <p:spPr bwMode="auto">
          <a:xfrm rot="1855093" flipH="1">
            <a:off x="3045374" y="5238830"/>
            <a:ext cx="711201" cy="651689"/>
          </a:xfrm>
          <a:prstGeom prst="leftArrow">
            <a:avLst>
              <a:gd name="adj1" fmla="val 50000"/>
              <a:gd name="adj2" fmla="val 48736"/>
            </a:avLst>
          </a:prstGeom>
          <a:solidFill>
            <a:srgbClr val="FFC000"/>
          </a:solidFill>
          <a:ln w="9525" algn="ctr">
            <a:noFill/>
            <a:miter lim="800000"/>
            <a:headEnd/>
            <a:tailEnd/>
          </a:ln>
        </p:spPr>
        <p:txBody>
          <a:bodyPr wrap="none" lIns="89311" tIns="44655" rIns="89311" bIns="44655" anchor="ctr"/>
          <a:lstStyle/>
          <a:p>
            <a:pPr>
              <a:defRPr/>
            </a:pPr>
            <a:endParaRPr lang="zh-CN" altLang="en-US" sz="2400" kern="0" dirty="0">
              <a:solidFill>
                <a:schemeClr val="tx1"/>
              </a:solidFill>
              <a:latin typeface="+mn-ea"/>
              <a:ea typeface="+mn-ea"/>
            </a:endParaRPr>
          </a:p>
        </p:txBody>
      </p:sp>
      <p:sp>
        <p:nvSpPr>
          <p:cNvPr id="8203" name="Rectangle 24"/>
          <p:cNvSpPr>
            <a:spLocks noChangeArrowheads="1"/>
          </p:cNvSpPr>
          <p:nvPr/>
        </p:nvSpPr>
        <p:spPr bwMode="auto">
          <a:xfrm>
            <a:off x="1878108" y="4628238"/>
            <a:ext cx="795919" cy="508310"/>
          </a:xfrm>
          <a:prstGeom prst="rect">
            <a:avLst/>
          </a:prstGeom>
          <a:noFill/>
          <a:ln w="9525" algn="ctr">
            <a:noFill/>
            <a:miter lim="800000"/>
            <a:headEnd/>
            <a:tailEnd/>
          </a:ln>
        </p:spPr>
        <p:txBody>
          <a:bodyPr wrap="none" lIns="89311" tIns="44655" rIns="89311" bIns="44655">
            <a:spAutoFit/>
          </a:bodyPr>
          <a:lstStyle/>
          <a:p>
            <a:pPr>
              <a:lnSpc>
                <a:spcPct val="120000"/>
              </a:lnSpc>
            </a:pPr>
            <a:r>
              <a:rPr lang="zh-CN" altLang="en-US" sz="2400" dirty="0">
                <a:solidFill>
                  <a:schemeClr val="tx1"/>
                </a:solidFill>
                <a:latin typeface="+mn-ea"/>
                <a:ea typeface="+mn-ea"/>
              </a:rPr>
              <a:t>市场</a:t>
            </a:r>
          </a:p>
        </p:txBody>
      </p:sp>
      <p:sp>
        <p:nvSpPr>
          <p:cNvPr id="8204" name="Rectangle 24"/>
          <p:cNvSpPr>
            <a:spLocks noChangeArrowheads="1"/>
          </p:cNvSpPr>
          <p:nvPr/>
        </p:nvSpPr>
        <p:spPr bwMode="auto">
          <a:xfrm>
            <a:off x="3840372" y="3555299"/>
            <a:ext cx="1719249" cy="508310"/>
          </a:xfrm>
          <a:prstGeom prst="rect">
            <a:avLst/>
          </a:prstGeom>
          <a:noFill/>
          <a:ln w="9525" algn="ctr">
            <a:noFill/>
            <a:miter lim="800000"/>
            <a:headEnd/>
            <a:tailEnd/>
          </a:ln>
        </p:spPr>
        <p:txBody>
          <a:bodyPr wrap="none" lIns="89311" tIns="44655" rIns="89311" bIns="44655">
            <a:spAutoFit/>
          </a:bodyPr>
          <a:lstStyle/>
          <a:p>
            <a:pPr>
              <a:lnSpc>
                <a:spcPct val="120000"/>
              </a:lnSpc>
            </a:pPr>
            <a:r>
              <a:rPr lang="zh-CN" altLang="en-US" sz="2400" dirty="0">
                <a:solidFill>
                  <a:schemeClr val="tx1"/>
                </a:solidFill>
                <a:latin typeface="+mn-ea"/>
                <a:ea typeface="+mn-ea"/>
              </a:rPr>
              <a:t>资源与环境</a:t>
            </a:r>
          </a:p>
        </p:txBody>
      </p:sp>
      <p:sp>
        <p:nvSpPr>
          <p:cNvPr id="8205" name="Rectangle 24"/>
          <p:cNvSpPr>
            <a:spLocks noChangeArrowheads="1"/>
          </p:cNvSpPr>
          <p:nvPr/>
        </p:nvSpPr>
        <p:spPr bwMode="auto">
          <a:xfrm>
            <a:off x="6188169" y="4631174"/>
            <a:ext cx="795919" cy="508310"/>
          </a:xfrm>
          <a:prstGeom prst="rect">
            <a:avLst/>
          </a:prstGeom>
          <a:noFill/>
          <a:ln w="9525" algn="ctr">
            <a:noFill/>
            <a:miter lim="800000"/>
            <a:headEnd/>
            <a:tailEnd/>
          </a:ln>
        </p:spPr>
        <p:txBody>
          <a:bodyPr wrap="none" lIns="89311" tIns="44655" rIns="89311" bIns="44655">
            <a:spAutoFit/>
          </a:bodyPr>
          <a:lstStyle/>
          <a:p>
            <a:pPr>
              <a:lnSpc>
                <a:spcPct val="120000"/>
              </a:lnSpc>
            </a:pPr>
            <a:r>
              <a:rPr lang="zh-CN" altLang="en-US" sz="2400" dirty="0">
                <a:solidFill>
                  <a:schemeClr val="tx1"/>
                </a:solidFill>
                <a:latin typeface="+mn-ea"/>
                <a:ea typeface="+mn-ea"/>
              </a:rPr>
              <a:t>成本</a:t>
            </a:r>
          </a:p>
        </p:txBody>
      </p:sp>
      <p:sp>
        <p:nvSpPr>
          <p:cNvPr id="8206" name="Rectangle 23"/>
          <p:cNvSpPr>
            <a:spLocks noChangeArrowheads="1"/>
          </p:cNvSpPr>
          <p:nvPr/>
        </p:nvSpPr>
        <p:spPr bwMode="auto">
          <a:xfrm>
            <a:off x="44311" y="1595635"/>
            <a:ext cx="2027026" cy="2281103"/>
          </a:xfrm>
          <a:prstGeom prst="rect">
            <a:avLst/>
          </a:prstGeom>
          <a:noFill/>
          <a:ln w="9525" algn="ctr">
            <a:noFill/>
            <a:miter lim="800000"/>
            <a:headEnd/>
            <a:tailEnd/>
          </a:ln>
        </p:spPr>
        <p:txBody>
          <a:bodyPr wrap="none" lIns="89311" tIns="44655" rIns="89311" bIns="44655">
            <a:spAutoFit/>
          </a:bodyPr>
          <a:lstStyle/>
          <a:p>
            <a:pPr algn="r">
              <a:lnSpc>
                <a:spcPct val="120000"/>
              </a:lnSpc>
            </a:pPr>
            <a:r>
              <a:rPr lang="zh-CN" altLang="en-US" sz="2400" dirty="0">
                <a:solidFill>
                  <a:schemeClr val="tx1"/>
                </a:solidFill>
                <a:latin typeface="+mn-ea"/>
                <a:ea typeface="+mn-ea"/>
              </a:rPr>
              <a:t>产品多样化</a:t>
            </a:r>
          </a:p>
          <a:p>
            <a:pPr algn="r">
              <a:lnSpc>
                <a:spcPct val="120000"/>
              </a:lnSpc>
            </a:pPr>
            <a:r>
              <a:rPr lang="zh-CN" altLang="en-US" sz="2400" dirty="0">
                <a:solidFill>
                  <a:schemeClr val="tx1"/>
                </a:solidFill>
                <a:latin typeface="+mn-ea"/>
                <a:ea typeface="+mn-ea"/>
              </a:rPr>
              <a:t>用户需求变化</a:t>
            </a:r>
          </a:p>
          <a:p>
            <a:pPr algn="r">
              <a:lnSpc>
                <a:spcPct val="120000"/>
              </a:lnSpc>
            </a:pPr>
            <a:r>
              <a:rPr lang="zh-CN" altLang="en-US" sz="2400" dirty="0">
                <a:solidFill>
                  <a:schemeClr val="tx1"/>
                </a:solidFill>
                <a:latin typeface="+mn-ea"/>
                <a:ea typeface="+mn-ea"/>
              </a:rPr>
              <a:t>市场多样化</a:t>
            </a:r>
            <a:endParaRPr lang="en-US" altLang="zh-CN" sz="2400" dirty="0">
              <a:solidFill>
                <a:schemeClr val="tx1"/>
              </a:solidFill>
              <a:latin typeface="+mn-ea"/>
              <a:ea typeface="+mn-ea"/>
            </a:endParaRPr>
          </a:p>
          <a:p>
            <a:pPr algn="r">
              <a:lnSpc>
                <a:spcPct val="120000"/>
              </a:lnSpc>
            </a:pPr>
            <a:r>
              <a:rPr lang="zh-CN" altLang="en-US" sz="2400" dirty="0">
                <a:solidFill>
                  <a:schemeClr val="tx1"/>
                </a:solidFill>
                <a:latin typeface="+mn-ea"/>
                <a:ea typeface="+mn-ea"/>
              </a:rPr>
              <a:t>利润空间减小</a:t>
            </a:r>
          </a:p>
          <a:p>
            <a:pPr algn="r">
              <a:lnSpc>
                <a:spcPct val="120000"/>
              </a:lnSpc>
            </a:pPr>
            <a:r>
              <a:rPr lang="zh-CN" altLang="en-US" sz="2400" dirty="0">
                <a:solidFill>
                  <a:schemeClr val="tx1"/>
                </a:solidFill>
                <a:latin typeface="+mn-ea"/>
                <a:ea typeface="+mn-ea"/>
              </a:rPr>
              <a:t>竞争白热化</a:t>
            </a:r>
            <a:endParaRPr lang="zh-CN" altLang="zh-CN" sz="2400" dirty="0">
              <a:solidFill>
                <a:schemeClr val="tx1"/>
              </a:solidFill>
              <a:latin typeface="+mn-ea"/>
              <a:ea typeface="+mn-ea"/>
            </a:endParaRPr>
          </a:p>
        </p:txBody>
      </p:sp>
      <p:sp>
        <p:nvSpPr>
          <p:cNvPr id="8207" name="Rectangle 23"/>
          <p:cNvSpPr>
            <a:spLocks noChangeArrowheads="1"/>
          </p:cNvSpPr>
          <p:nvPr/>
        </p:nvSpPr>
        <p:spPr bwMode="auto">
          <a:xfrm>
            <a:off x="6586128" y="2603791"/>
            <a:ext cx="2334802" cy="951508"/>
          </a:xfrm>
          <a:prstGeom prst="rect">
            <a:avLst/>
          </a:prstGeom>
          <a:noFill/>
          <a:ln w="9525" algn="ctr">
            <a:noFill/>
            <a:miter lim="800000"/>
            <a:headEnd/>
            <a:tailEnd/>
          </a:ln>
        </p:spPr>
        <p:txBody>
          <a:bodyPr wrap="none" lIns="89311" tIns="44655" rIns="89311" bIns="44655">
            <a:spAutoFit/>
          </a:bodyPr>
          <a:lstStyle/>
          <a:p>
            <a:pPr>
              <a:lnSpc>
                <a:spcPct val="120000"/>
              </a:lnSpc>
            </a:pPr>
            <a:r>
              <a:rPr lang="zh-CN" altLang="en-US" sz="2400" dirty="0">
                <a:solidFill>
                  <a:schemeClr val="tx1"/>
                </a:solidFill>
                <a:latin typeface="+mn-ea"/>
                <a:ea typeface="+mn-ea"/>
              </a:rPr>
              <a:t>劳动力成本提高</a:t>
            </a:r>
          </a:p>
          <a:p>
            <a:pPr>
              <a:lnSpc>
                <a:spcPct val="120000"/>
              </a:lnSpc>
            </a:pPr>
            <a:r>
              <a:rPr lang="zh-CN" altLang="en-US" sz="2400" dirty="0">
                <a:solidFill>
                  <a:schemeClr val="tx1"/>
                </a:solidFill>
                <a:latin typeface="+mn-ea"/>
                <a:ea typeface="+mn-ea"/>
              </a:rPr>
              <a:t>原材料价格上涨</a:t>
            </a:r>
            <a:endParaRPr lang="zh-CN" altLang="zh-CN" sz="2400" dirty="0">
              <a:solidFill>
                <a:schemeClr val="tx1"/>
              </a:solidFill>
              <a:latin typeface="+mn-ea"/>
              <a:ea typeface="+mn-ea"/>
            </a:endParaRPr>
          </a:p>
        </p:txBody>
      </p:sp>
      <p:sp>
        <p:nvSpPr>
          <p:cNvPr id="8208" name="Rectangle 23"/>
          <p:cNvSpPr>
            <a:spLocks noChangeArrowheads="1"/>
          </p:cNvSpPr>
          <p:nvPr/>
        </p:nvSpPr>
        <p:spPr bwMode="auto">
          <a:xfrm>
            <a:off x="3385070" y="1401336"/>
            <a:ext cx="2027027" cy="1394706"/>
          </a:xfrm>
          <a:prstGeom prst="rect">
            <a:avLst/>
          </a:prstGeom>
          <a:noFill/>
          <a:ln w="9525" algn="ctr">
            <a:noFill/>
            <a:miter lim="800000"/>
            <a:headEnd/>
            <a:tailEnd/>
          </a:ln>
        </p:spPr>
        <p:txBody>
          <a:bodyPr wrap="none" lIns="89311" tIns="44655" rIns="89311" bIns="44655">
            <a:spAutoFit/>
          </a:bodyPr>
          <a:lstStyle/>
          <a:p>
            <a:pPr>
              <a:lnSpc>
                <a:spcPct val="120000"/>
              </a:lnSpc>
            </a:pPr>
            <a:r>
              <a:rPr lang="zh-CN" altLang="en-US" sz="2400" dirty="0">
                <a:solidFill>
                  <a:schemeClr val="tx1"/>
                </a:solidFill>
                <a:latin typeface="+mn-ea"/>
                <a:ea typeface="+mn-ea"/>
              </a:rPr>
              <a:t>同行产能增加</a:t>
            </a:r>
          </a:p>
          <a:p>
            <a:pPr>
              <a:lnSpc>
                <a:spcPct val="120000"/>
              </a:lnSpc>
            </a:pPr>
            <a:r>
              <a:rPr lang="zh-CN" altLang="en-US" sz="2400" dirty="0">
                <a:solidFill>
                  <a:schemeClr val="tx1"/>
                </a:solidFill>
                <a:latin typeface="+mn-ea"/>
                <a:ea typeface="+mn-ea"/>
              </a:rPr>
              <a:t>环境压力加大</a:t>
            </a:r>
          </a:p>
          <a:p>
            <a:pPr>
              <a:lnSpc>
                <a:spcPct val="120000"/>
              </a:lnSpc>
            </a:pPr>
            <a:r>
              <a:rPr lang="zh-CN" altLang="en-US" sz="2400" dirty="0">
                <a:solidFill>
                  <a:schemeClr val="tx1"/>
                </a:solidFill>
                <a:latin typeface="+mn-ea"/>
                <a:ea typeface="+mn-ea"/>
              </a:rPr>
              <a:t>资源相对短缺</a:t>
            </a:r>
            <a:endParaRPr lang="zh-CN" altLang="zh-CN" sz="2400" dirty="0">
              <a:solidFill>
                <a:schemeClr val="tx1"/>
              </a:solidFill>
              <a:latin typeface="+mn-ea"/>
              <a:ea typeface="+mn-ea"/>
            </a:endParaRPr>
          </a:p>
        </p:txBody>
      </p:sp>
      <p:sp>
        <p:nvSpPr>
          <p:cNvPr id="22" name="矩形 21"/>
          <p:cNvSpPr/>
          <p:nvPr/>
        </p:nvSpPr>
        <p:spPr>
          <a:xfrm>
            <a:off x="2669831" y="438625"/>
            <a:ext cx="3463316" cy="582625"/>
          </a:xfrm>
          <a:prstGeom prst="rect">
            <a:avLst/>
          </a:prstGeom>
        </p:spPr>
        <p:txBody>
          <a:bodyPr wrap="none" lIns="89311" tIns="44655" rIns="89311" bIns="44655">
            <a:spAutoFit/>
          </a:bodyPr>
          <a:lstStyle/>
          <a:p>
            <a:r>
              <a:rPr lang="zh-CN" altLang="en-US" sz="3200" dirty="0">
                <a:solidFill>
                  <a:srgbClr val="0000FF"/>
                </a:solidFill>
                <a:latin typeface="+mn-ea"/>
                <a:ea typeface="+mn-ea"/>
              </a:rPr>
              <a:t>工业面临的新压力</a:t>
            </a:r>
          </a:p>
        </p:txBody>
      </p:sp>
    </p:spTree>
    <p:extLst>
      <p:ext uri="{BB962C8B-B14F-4D97-AF65-F5344CB8AC3E}">
        <p14:creationId xmlns:p14="http://schemas.microsoft.com/office/powerpoint/2010/main" val="3594459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8CD5AA-8730-4AAD-848C-521A47784D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8347" y="-11023"/>
            <a:ext cx="4961522" cy="4055740"/>
          </a:xfrm>
          <a:prstGeom prst="rect">
            <a:avLst/>
          </a:prstGeom>
        </p:spPr>
      </p:pic>
      <p:pic>
        <p:nvPicPr>
          <p:cNvPr id="6" name="图片 5">
            <a:extLst>
              <a:ext uri="{FF2B5EF4-FFF2-40B4-BE49-F238E27FC236}">
                <a16:creationId xmlns:a16="http://schemas.microsoft.com/office/drawing/2014/main" id="{2F35ED5D-78CA-4291-B1DD-692AADBBA9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 y="906354"/>
            <a:ext cx="4052990" cy="2900422"/>
          </a:xfrm>
          <a:prstGeom prst="rect">
            <a:avLst/>
          </a:prstGeom>
        </p:spPr>
      </p:pic>
      <p:pic>
        <p:nvPicPr>
          <p:cNvPr id="8" name="图片 7">
            <a:extLst>
              <a:ext uri="{FF2B5EF4-FFF2-40B4-BE49-F238E27FC236}">
                <a16:creationId xmlns:a16="http://schemas.microsoft.com/office/drawing/2014/main" id="{28D6E796-6759-4B2F-B0F4-2A4DC99CF8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6" y="3861048"/>
            <a:ext cx="3663329" cy="2743426"/>
          </a:xfrm>
          <a:prstGeom prst="rect">
            <a:avLst/>
          </a:prstGeom>
        </p:spPr>
      </p:pic>
      <p:pic>
        <p:nvPicPr>
          <p:cNvPr id="10" name="图片 9">
            <a:extLst>
              <a:ext uri="{FF2B5EF4-FFF2-40B4-BE49-F238E27FC236}">
                <a16:creationId xmlns:a16="http://schemas.microsoft.com/office/drawing/2014/main" id="{A20CC846-1602-4784-BEB4-AC794BF87D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 y="3861048"/>
            <a:ext cx="4527346" cy="2546632"/>
          </a:xfrm>
          <a:prstGeom prst="rect">
            <a:avLst/>
          </a:prstGeom>
        </p:spPr>
      </p:pic>
      <p:sp>
        <p:nvSpPr>
          <p:cNvPr id="2" name="文本框 1">
            <a:extLst>
              <a:ext uri="{FF2B5EF4-FFF2-40B4-BE49-F238E27FC236}">
                <a16:creationId xmlns:a16="http://schemas.microsoft.com/office/drawing/2014/main" id="{7C5724C9-1FED-400E-AB90-49D8FD4D8558}"/>
              </a:ext>
            </a:extLst>
          </p:cNvPr>
          <p:cNvSpPr txBox="1"/>
          <p:nvPr/>
        </p:nvSpPr>
        <p:spPr>
          <a:xfrm>
            <a:off x="416180" y="233024"/>
            <a:ext cx="3130098" cy="523220"/>
          </a:xfrm>
          <a:prstGeom prst="rect">
            <a:avLst/>
          </a:prstGeom>
          <a:noFill/>
        </p:spPr>
        <p:txBody>
          <a:bodyPr wrap="square" rtlCol="0">
            <a:spAutoFit/>
          </a:bodyPr>
          <a:lstStyle/>
          <a:p>
            <a:pPr marL="173652" indent="-173652" algn="l">
              <a:tabLst>
                <a:tab pos="86826" algn="l"/>
              </a:tabLst>
              <a:defRPr/>
            </a:pPr>
            <a:r>
              <a:rPr lang="zh-CN" altLang="en-US" sz="2800" dirty="0">
                <a:solidFill>
                  <a:schemeClr val="tx1"/>
                </a:solidFill>
                <a:latin typeface="华文仿宋" panose="02010600040101010101" pitchFamily="2" charset="-122"/>
                <a:ea typeface="华文仿宋" panose="02010600040101010101" pitchFamily="2" charset="-122"/>
              </a:rPr>
              <a:t>工业面临的新压力</a:t>
            </a:r>
          </a:p>
        </p:txBody>
      </p:sp>
    </p:spTree>
    <p:extLst>
      <p:ext uri="{BB962C8B-B14F-4D97-AF65-F5344CB8AC3E}">
        <p14:creationId xmlns:p14="http://schemas.microsoft.com/office/powerpoint/2010/main" val="4230025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0">
            <a:extLst>
              <a:ext uri="{FF2B5EF4-FFF2-40B4-BE49-F238E27FC236}">
                <a16:creationId xmlns:a16="http://schemas.microsoft.com/office/drawing/2014/main" id="{88A1647E-2155-48B8-AE2B-61029CF49BFB}"/>
              </a:ext>
            </a:extLst>
          </p:cNvPr>
          <p:cNvSpPr txBox="1">
            <a:spLocks noChangeArrowheads="1"/>
          </p:cNvSpPr>
          <p:nvPr/>
        </p:nvSpPr>
        <p:spPr bwMode="auto">
          <a:xfrm>
            <a:off x="280040" y="1710337"/>
            <a:ext cx="923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400" b="1" dirty="0">
                <a:solidFill>
                  <a:srgbClr val="C00000"/>
                </a:solidFill>
                <a:latin typeface="楷体" panose="02010609060101010101" pitchFamily="49" charset="-122"/>
                <a:ea typeface="楷体" panose="02010609060101010101" pitchFamily="49" charset="-122"/>
              </a:rPr>
              <a:t>工业</a:t>
            </a:r>
            <a:endParaRPr lang="en-US" altLang="zh-CN" sz="2400" b="1" dirty="0">
              <a:solidFill>
                <a:srgbClr val="C00000"/>
              </a:solidFill>
              <a:latin typeface="楷体" panose="02010609060101010101" pitchFamily="49" charset="-122"/>
              <a:ea typeface="楷体" panose="02010609060101010101" pitchFamily="49" charset="-122"/>
            </a:endParaRPr>
          </a:p>
          <a:p>
            <a:pPr algn="ctr" eaLnBrk="0" hangingPunct="0"/>
            <a:r>
              <a:rPr lang="zh-CN" altLang="en-US" sz="2400" b="1" dirty="0">
                <a:solidFill>
                  <a:srgbClr val="C00000"/>
                </a:solidFill>
                <a:latin typeface="楷体" panose="02010609060101010101" pitchFamily="49" charset="-122"/>
                <a:ea typeface="楷体" panose="02010609060101010101" pitchFamily="49" charset="-122"/>
              </a:rPr>
              <a:t>制造业</a:t>
            </a:r>
            <a:endParaRPr lang="en-US" altLang="zh-CN" sz="2400" b="1" dirty="0">
              <a:solidFill>
                <a:srgbClr val="C00000"/>
              </a:solidFill>
              <a:latin typeface="楷体" panose="02010609060101010101" pitchFamily="49" charset="-122"/>
              <a:ea typeface="楷体" panose="02010609060101010101" pitchFamily="49" charset="-122"/>
            </a:endParaRPr>
          </a:p>
        </p:txBody>
      </p:sp>
      <p:pic>
        <p:nvPicPr>
          <p:cNvPr id="4" name="Picture 2" descr="C:\Users\Administrator\Desktop\工业4.0ppt制作\103505269.jpg">
            <a:extLst>
              <a:ext uri="{FF2B5EF4-FFF2-40B4-BE49-F238E27FC236}">
                <a16:creationId xmlns:a16="http://schemas.microsoft.com/office/drawing/2014/main" id="{7653D73F-4C47-4788-8800-28D838B0F6D4}"/>
              </a:ext>
            </a:extLst>
          </p:cNvPr>
          <p:cNvPicPr>
            <a:picLocks noChangeAspect="1" noChangeArrowheads="1"/>
          </p:cNvPicPr>
          <p:nvPr/>
        </p:nvPicPr>
        <p:blipFill>
          <a:blip r:embed="rId2"/>
          <a:srcRect/>
          <a:stretch>
            <a:fillRect/>
          </a:stretch>
        </p:blipFill>
        <p:spPr bwMode="auto">
          <a:xfrm>
            <a:off x="4251965" y="1811937"/>
            <a:ext cx="4448175" cy="2855912"/>
          </a:xfrm>
          <a:prstGeom prst="rect">
            <a:avLst/>
          </a:prstGeom>
          <a:ln>
            <a:noFill/>
          </a:ln>
          <a:effectLst>
            <a:outerShdw blurRad="292100" dist="139700" dir="2700000" algn="tl" rotWithShape="0">
              <a:srgbClr val="333333">
                <a:alpha val="65000"/>
              </a:srgbClr>
            </a:outerShdw>
          </a:effectLst>
        </p:spPr>
      </p:pic>
      <p:sp>
        <p:nvSpPr>
          <p:cNvPr id="5" name="矩形 4">
            <a:extLst>
              <a:ext uri="{FF2B5EF4-FFF2-40B4-BE49-F238E27FC236}">
                <a16:creationId xmlns:a16="http://schemas.microsoft.com/office/drawing/2014/main" id="{8C7853C3-5131-4A6F-829A-AB76A9B546F8}"/>
              </a:ext>
            </a:extLst>
          </p:cNvPr>
          <p:cNvSpPr>
            <a:spLocks noChangeArrowheads="1"/>
          </p:cNvSpPr>
          <p:nvPr/>
        </p:nvSpPr>
        <p:spPr bwMode="auto">
          <a:xfrm>
            <a:off x="1810390" y="2435824"/>
            <a:ext cx="7016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7200" b="1" dirty="0">
                <a:solidFill>
                  <a:srgbClr val="0070C0"/>
                </a:solidFill>
                <a:latin typeface="楷体" panose="02010609060101010101" pitchFamily="49" charset="-122"/>
                <a:ea typeface="楷体" panose="02010609060101010101" pitchFamily="49" charset="-122"/>
              </a:rPr>
              <a:t>+</a:t>
            </a:r>
          </a:p>
        </p:txBody>
      </p:sp>
      <p:pic>
        <p:nvPicPr>
          <p:cNvPr id="6" name="Picture 6">
            <a:extLst>
              <a:ext uri="{FF2B5EF4-FFF2-40B4-BE49-F238E27FC236}">
                <a16:creationId xmlns:a16="http://schemas.microsoft.com/office/drawing/2014/main" id="{88A4721F-51E4-46E5-B6B0-69CE8E0C6F3F}"/>
              </a:ext>
            </a:extLst>
          </p:cNvPr>
          <p:cNvPicPr>
            <a:picLocks noChangeAspect="1" noChangeArrowheads="1"/>
          </p:cNvPicPr>
          <p:nvPr/>
        </p:nvPicPr>
        <p:blipFill>
          <a:blip r:embed="rId3" cstate="print"/>
          <a:srcRect/>
          <a:stretch>
            <a:fillRect/>
          </a:stretch>
        </p:blipFill>
        <p:spPr bwMode="auto">
          <a:xfrm>
            <a:off x="1475656" y="1772816"/>
            <a:ext cx="1411966" cy="940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28">
            <a:extLst>
              <a:ext uri="{FF2B5EF4-FFF2-40B4-BE49-F238E27FC236}">
                <a16:creationId xmlns:a16="http://schemas.microsoft.com/office/drawing/2014/main" id="{44E1B30D-B094-4F6D-AF47-0DB8123C1014}"/>
              </a:ext>
            </a:extLst>
          </p:cNvPr>
          <p:cNvSpPr txBox="1">
            <a:spLocks noChangeArrowheads="1"/>
          </p:cNvSpPr>
          <p:nvPr/>
        </p:nvSpPr>
        <p:spPr bwMode="auto">
          <a:xfrm>
            <a:off x="287978" y="3100987"/>
            <a:ext cx="923925"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400" b="1">
                <a:solidFill>
                  <a:srgbClr val="0066FF"/>
                </a:solidFill>
                <a:latin typeface="楷体" panose="02010609060101010101" pitchFamily="49" charset="-122"/>
                <a:ea typeface="楷体" panose="02010609060101010101" pitchFamily="49" charset="-122"/>
              </a:rPr>
              <a:t>网络信息技术</a:t>
            </a:r>
            <a:endParaRPr lang="en-US" altLang="zh-CN" sz="2400" b="1" dirty="0">
              <a:solidFill>
                <a:srgbClr val="0066FF"/>
              </a:solidFill>
              <a:latin typeface="楷体" panose="02010609060101010101" pitchFamily="49" charset="-122"/>
              <a:ea typeface="楷体" panose="02010609060101010101" pitchFamily="49" charset="-122"/>
            </a:endParaRPr>
          </a:p>
        </p:txBody>
      </p:sp>
      <p:pic>
        <p:nvPicPr>
          <p:cNvPr id="8" name="Picture 7">
            <a:extLst>
              <a:ext uri="{FF2B5EF4-FFF2-40B4-BE49-F238E27FC236}">
                <a16:creationId xmlns:a16="http://schemas.microsoft.com/office/drawing/2014/main" id="{DAC44E8B-667C-4CF2-81AC-808EF02262F6}"/>
              </a:ext>
            </a:extLst>
          </p:cNvPr>
          <p:cNvPicPr>
            <a:picLocks noChangeAspect="1" noChangeArrowheads="1"/>
          </p:cNvPicPr>
          <p:nvPr/>
        </p:nvPicPr>
        <p:blipFill>
          <a:blip r:embed="rId4" cstate="print"/>
          <a:srcRect/>
          <a:stretch>
            <a:fillRect/>
          </a:stretch>
        </p:blipFill>
        <p:spPr bwMode="auto">
          <a:xfrm>
            <a:off x="1476107" y="3379707"/>
            <a:ext cx="1429891" cy="9937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Freeform 5">
            <a:extLst>
              <a:ext uri="{FF2B5EF4-FFF2-40B4-BE49-F238E27FC236}">
                <a16:creationId xmlns:a16="http://schemas.microsoft.com/office/drawing/2014/main" id="{EB3448C8-A6E9-4726-B614-76D567B6441F}"/>
              </a:ext>
            </a:extLst>
          </p:cNvPr>
          <p:cNvSpPr/>
          <p:nvPr/>
        </p:nvSpPr>
        <p:spPr bwMode="auto">
          <a:xfrm rot="19284461">
            <a:off x="3213740" y="2113562"/>
            <a:ext cx="698500" cy="1141412"/>
          </a:xfrm>
          <a:custGeom>
            <a:avLst/>
            <a:gdLst/>
            <a:ahLst/>
            <a:cxnLst>
              <a:cxn ang="0">
                <a:pos x="1632" y="1374"/>
              </a:cxn>
              <a:cxn ang="0">
                <a:pos x="721" y="312"/>
              </a:cxn>
              <a:cxn ang="0">
                <a:pos x="83" y="210"/>
              </a:cxn>
              <a:cxn ang="0">
                <a:pos x="1218" y="139"/>
              </a:cxn>
              <a:cxn ang="0">
                <a:pos x="2401" y="1044"/>
              </a:cxn>
              <a:cxn ang="0">
                <a:pos x="2830" y="902"/>
              </a:cxn>
              <a:cxn ang="0">
                <a:pos x="2652" y="2542"/>
              </a:cxn>
              <a:cxn ang="0">
                <a:pos x="1126" y="1544"/>
              </a:cxn>
              <a:cxn ang="0">
                <a:pos x="1632" y="1374"/>
              </a:cxn>
            </a:cxnLst>
            <a:rect l="0" t="0" r="r" b="b"/>
            <a:pathLst>
              <a:path w="2830" h="2542">
                <a:moveTo>
                  <a:pt x="1632" y="1374"/>
                </a:moveTo>
                <a:cubicBezTo>
                  <a:pt x="1565" y="1169"/>
                  <a:pt x="979" y="506"/>
                  <a:pt x="721" y="312"/>
                </a:cubicBezTo>
                <a:cubicBezTo>
                  <a:pt x="449" y="92"/>
                  <a:pt x="0" y="239"/>
                  <a:pt x="83" y="210"/>
                </a:cubicBezTo>
                <a:cubicBezTo>
                  <a:pt x="166" y="181"/>
                  <a:pt x="832" y="0"/>
                  <a:pt x="1218" y="139"/>
                </a:cubicBezTo>
                <a:cubicBezTo>
                  <a:pt x="1626" y="335"/>
                  <a:pt x="2401" y="1044"/>
                  <a:pt x="2401" y="1044"/>
                </a:cubicBezTo>
                <a:lnTo>
                  <a:pt x="2830" y="902"/>
                </a:lnTo>
                <a:lnTo>
                  <a:pt x="2652" y="2542"/>
                </a:lnTo>
                <a:lnTo>
                  <a:pt x="1126" y="1544"/>
                </a:lnTo>
                <a:lnTo>
                  <a:pt x="1632" y="1374"/>
                </a:lnTo>
                <a:close/>
              </a:path>
            </a:pathLst>
          </a:custGeom>
          <a:gradFill rotWithShape="1">
            <a:gsLst>
              <a:gs pos="0">
                <a:srgbClr val="5B8CC1"/>
              </a:gs>
              <a:gs pos="100000">
                <a:srgbClr val="2A5682"/>
              </a:gs>
            </a:gsLst>
            <a:lin ang="5400000" scaled="1"/>
          </a:gradFill>
          <a:ln w="9525">
            <a:noFill/>
            <a:round/>
          </a:ln>
          <a:effectLst/>
        </p:spPr>
        <p:txBody>
          <a:bodyPr/>
          <a:lstStyle/>
          <a:p>
            <a:pPr fontAlgn="auto">
              <a:spcBef>
                <a:spcPts val="0"/>
              </a:spcBef>
              <a:spcAft>
                <a:spcPts val="0"/>
              </a:spcAft>
              <a:buFontTx/>
              <a:buNone/>
              <a:defRPr/>
            </a:pPr>
            <a:endParaRPr lang="zh-CN" altLang="en-US" kern="0">
              <a:solidFill>
                <a:sysClr val="windowText" lastClr="000000"/>
              </a:solidFill>
              <a:ea typeface="+mn-ea"/>
            </a:endParaRPr>
          </a:p>
        </p:txBody>
      </p:sp>
      <p:sp>
        <p:nvSpPr>
          <p:cNvPr id="10" name="Freeform 5">
            <a:extLst>
              <a:ext uri="{FF2B5EF4-FFF2-40B4-BE49-F238E27FC236}">
                <a16:creationId xmlns:a16="http://schemas.microsoft.com/office/drawing/2014/main" id="{C471D457-7B08-4C34-BC79-5DB0DA49BF10}"/>
              </a:ext>
            </a:extLst>
          </p:cNvPr>
          <p:cNvSpPr/>
          <p:nvPr/>
        </p:nvSpPr>
        <p:spPr bwMode="auto">
          <a:xfrm rot="12918199" flipH="1">
            <a:off x="3172465" y="3096224"/>
            <a:ext cx="704850" cy="1141413"/>
          </a:xfrm>
          <a:custGeom>
            <a:avLst/>
            <a:gdLst/>
            <a:ahLst/>
            <a:cxnLst>
              <a:cxn ang="0">
                <a:pos x="1632" y="1374"/>
              </a:cxn>
              <a:cxn ang="0">
                <a:pos x="721" y="312"/>
              </a:cxn>
              <a:cxn ang="0">
                <a:pos x="83" y="210"/>
              </a:cxn>
              <a:cxn ang="0">
                <a:pos x="1218" y="139"/>
              </a:cxn>
              <a:cxn ang="0">
                <a:pos x="2401" y="1044"/>
              </a:cxn>
              <a:cxn ang="0">
                <a:pos x="2830" y="902"/>
              </a:cxn>
              <a:cxn ang="0">
                <a:pos x="2652" y="2542"/>
              </a:cxn>
              <a:cxn ang="0">
                <a:pos x="1126" y="1544"/>
              </a:cxn>
              <a:cxn ang="0">
                <a:pos x="1632" y="1374"/>
              </a:cxn>
            </a:cxnLst>
            <a:rect l="0" t="0" r="r" b="b"/>
            <a:pathLst>
              <a:path w="2830" h="2542">
                <a:moveTo>
                  <a:pt x="1632" y="1374"/>
                </a:moveTo>
                <a:cubicBezTo>
                  <a:pt x="1565" y="1169"/>
                  <a:pt x="979" y="506"/>
                  <a:pt x="721" y="312"/>
                </a:cubicBezTo>
                <a:cubicBezTo>
                  <a:pt x="449" y="92"/>
                  <a:pt x="0" y="239"/>
                  <a:pt x="83" y="210"/>
                </a:cubicBezTo>
                <a:cubicBezTo>
                  <a:pt x="166" y="181"/>
                  <a:pt x="832" y="0"/>
                  <a:pt x="1218" y="139"/>
                </a:cubicBezTo>
                <a:cubicBezTo>
                  <a:pt x="1626" y="335"/>
                  <a:pt x="2401" y="1044"/>
                  <a:pt x="2401" y="1044"/>
                </a:cubicBezTo>
                <a:lnTo>
                  <a:pt x="2830" y="902"/>
                </a:lnTo>
                <a:lnTo>
                  <a:pt x="2652" y="2542"/>
                </a:lnTo>
                <a:lnTo>
                  <a:pt x="1126" y="1544"/>
                </a:lnTo>
                <a:lnTo>
                  <a:pt x="1632" y="1374"/>
                </a:lnTo>
                <a:close/>
              </a:path>
            </a:pathLst>
          </a:custGeom>
          <a:gradFill rotWithShape="1">
            <a:gsLst>
              <a:gs pos="0">
                <a:srgbClr val="5B8CC1"/>
              </a:gs>
              <a:gs pos="100000">
                <a:srgbClr val="2A5682"/>
              </a:gs>
            </a:gsLst>
            <a:lin ang="5400000" scaled="1"/>
          </a:gradFill>
          <a:ln w="9525">
            <a:noFill/>
            <a:round/>
          </a:ln>
          <a:effectLst/>
        </p:spPr>
        <p:txBody>
          <a:bodyPr/>
          <a:lstStyle/>
          <a:p>
            <a:pPr fontAlgn="auto">
              <a:spcBef>
                <a:spcPts val="0"/>
              </a:spcBef>
              <a:spcAft>
                <a:spcPts val="0"/>
              </a:spcAft>
              <a:buFontTx/>
              <a:buNone/>
              <a:defRPr/>
            </a:pPr>
            <a:endParaRPr lang="zh-CN" altLang="en-US" kern="0">
              <a:solidFill>
                <a:sysClr val="windowText" lastClr="000000"/>
              </a:solidFill>
              <a:ea typeface="+mn-ea"/>
            </a:endParaRPr>
          </a:p>
        </p:txBody>
      </p:sp>
      <p:sp>
        <p:nvSpPr>
          <p:cNvPr id="11" name="文本框 10">
            <a:extLst>
              <a:ext uri="{FF2B5EF4-FFF2-40B4-BE49-F238E27FC236}">
                <a16:creationId xmlns:a16="http://schemas.microsoft.com/office/drawing/2014/main" id="{D8E2559C-10C6-4D1F-B508-080B276AF57C}"/>
              </a:ext>
            </a:extLst>
          </p:cNvPr>
          <p:cNvSpPr txBox="1"/>
          <p:nvPr/>
        </p:nvSpPr>
        <p:spPr>
          <a:xfrm>
            <a:off x="395536" y="620688"/>
            <a:ext cx="6091038" cy="523220"/>
          </a:xfrm>
          <a:prstGeom prst="rect">
            <a:avLst/>
          </a:prstGeom>
          <a:noFill/>
        </p:spPr>
        <p:txBody>
          <a:bodyPr wrap="square" rtlCol="0">
            <a:spAutoFit/>
          </a:bodyPr>
          <a:lstStyle/>
          <a:p>
            <a:pPr algn="l"/>
            <a:r>
              <a:rPr lang="en-US" altLang="zh-CN" sz="2800" dirty="0">
                <a:solidFill>
                  <a:srgbClr val="FF0000"/>
                </a:solidFill>
                <a:latin typeface="+mn-ea"/>
              </a:rPr>
              <a:t>Why do we study CPS---Backgrounds</a:t>
            </a:r>
            <a:endParaRPr lang="zh-CN" altLang="en-US" sz="2800" dirty="0">
              <a:solidFill>
                <a:srgbClr val="FF0000"/>
              </a:solidFill>
              <a:latin typeface="+mn-ea"/>
              <a:ea typeface="+mn-ea"/>
            </a:endParaRPr>
          </a:p>
        </p:txBody>
      </p:sp>
    </p:spTree>
    <p:extLst>
      <p:ext uri="{BB962C8B-B14F-4D97-AF65-F5344CB8AC3E}">
        <p14:creationId xmlns:p14="http://schemas.microsoft.com/office/powerpoint/2010/main" val="1964113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5520" y="332656"/>
            <a:ext cx="5431804" cy="575058"/>
          </a:xfrm>
          <a:prstGeom prst="rect">
            <a:avLst/>
          </a:prstGeom>
        </p:spPr>
        <p:txBody>
          <a:bodyPr wrap="none" lIns="89311" tIns="44655" rIns="89311" bIns="44655">
            <a:spAutoFit/>
          </a:bodyPr>
          <a:lstStyle/>
          <a:p>
            <a:r>
              <a:rPr lang="zh-CN" altLang="en-US" sz="3151" dirty="0">
                <a:solidFill>
                  <a:srgbClr val="002060"/>
                </a:solidFill>
                <a:latin typeface="华文楷体" pitchFamily="2" charset="-122"/>
                <a:ea typeface="华文楷体" pitchFamily="2" charset="-122"/>
              </a:rPr>
              <a:t>主要国家均推出工业振兴规划</a:t>
            </a:r>
            <a:endParaRPr lang="zh-CN" altLang="en-US" sz="3151" dirty="0"/>
          </a:p>
        </p:txBody>
      </p:sp>
      <p:sp>
        <p:nvSpPr>
          <p:cNvPr id="13" name="横卷形 12"/>
          <p:cNvSpPr/>
          <p:nvPr/>
        </p:nvSpPr>
        <p:spPr>
          <a:xfrm>
            <a:off x="2915816" y="1052736"/>
            <a:ext cx="3000396" cy="118890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r>
              <a:rPr lang="zh-CN" altLang="en-US" sz="2781" dirty="0">
                <a:solidFill>
                  <a:srgbClr val="FFFF00"/>
                </a:solidFill>
                <a:latin typeface="华文楷体" pitchFamily="2" charset="-122"/>
                <a:ea typeface="华文楷体" pitchFamily="2" charset="-122"/>
              </a:rPr>
              <a:t>美国</a:t>
            </a:r>
            <a:endParaRPr lang="en-US" altLang="zh-CN" sz="2781" dirty="0">
              <a:solidFill>
                <a:srgbClr val="FFFF00"/>
              </a:solidFill>
              <a:latin typeface="华文楷体" pitchFamily="2" charset="-122"/>
              <a:ea typeface="华文楷体" pitchFamily="2" charset="-122"/>
            </a:endParaRPr>
          </a:p>
          <a:p>
            <a:pPr algn="ctr"/>
            <a:r>
              <a:rPr lang="zh-CN" altLang="en-US" sz="2781" dirty="0">
                <a:solidFill>
                  <a:srgbClr val="FFFF00"/>
                </a:solidFill>
                <a:latin typeface="华文楷体" pitchFamily="2" charset="-122"/>
                <a:ea typeface="华文楷体" pitchFamily="2" charset="-122"/>
              </a:rPr>
              <a:t>“工业互联网”</a:t>
            </a:r>
          </a:p>
        </p:txBody>
      </p:sp>
      <p:sp>
        <p:nvSpPr>
          <p:cNvPr id="14" name="TextBox 13"/>
          <p:cNvSpPr txBox="1"/>
          <p:nvPr/>
        </p:nvSpPr>
        <p:spPr>
          <a:xfrm>
            <a:off x="251520" y="2636912"/>
            <a:ext cx="8490476" cy="3361399"/>
          </a:xfrm>
          <a:prstGeom prst="rect">
            <a:avLst/>
          </a:prstGeom>
          <a:noFill/>
        </p:spPr>
        <p:txBody>
          <a:bodyPr wrap="square" lIns="89311" tIns="44655" rIns="89311" bIns="44655" rtlCol="0">
            <a:spAutoFit/>
          </a:bodyPr>
          <a:lstStyle/>
          <a:p>
            <a:pPr algn="l">
              <a:lnSpc>
                <a:spcPct val="150000"/>
              </a:lnSpc>
            </a:pPr>
            <a:r>
              <a:rPr lang="zh-CN" altLang="en-US" sz="2400" dirty="0">
                <a:solidFill>
                  <a:srgbClr val="002060"/>
                </a:solidFill>
                <a:latin typeface="华文仿宋" panose="02010600040101010101" pitchFamily="2" charset="-122"/>
                <a:ea typeface="华文仿宋" panose="02010600040101010101" pitchFamily="2" charset="-122"/>
              </a:rPr>
              <a:t>      “工业互联网”的概念最早由美国通用电气（</a:t>
            </a:r>
            <a:r>
              <a:rPr lang="en-US" altLang="zh-CN" sz="2400" dirty="0">
                <a:solidFill>
                  <a:srgbClr val="002060"/>
                </a:solidFill>
                <a:latin typeface="华文仿宋" panose="02010600040101010101" pitchFamily="2" charset="-122"/>
                <a:ea typeface="华文仿宋" panose="02010600040101010101" pitchFamily="2" charset="-122"/>
              </a:rPr>
              <a:t>GE</a:t>
            </a:r>
            <a:r>
              <a:rPr lang="zh-CN" altLang="en-US" sz="2400" dirty="0">
                <a:solidFill>
                  <a:srgbClr val="002060"/>
                </a:solidFill>
                <a:latin typeface="华文仿宋" panose="02010600040101010101" pitchFamily="2" charset="-122"/>
                <a:ea typeface="华文仿宋" panose="02010600040101010101" pitchFamily="2" charset="-122"/>
              </a:rPr>
              <a:t>）公司于</a:t>
            </a:r>
            <a:r>
              <a:rPr lang="en-US" altLang="zh-CN" sz="2400" dirty="0">
                <a:solidFill>
                  <a:srgbClr val="002060"/>
                </a:solidFill>
                <a:latin typeface="华文仿宋" panose="02010600040101010101" pitchFamily="2" charset="-122"/>
                <a:ea typeface="华文仿宋" panose="02010600040101010101" pitchFamily="2" charset="-122"/>
              </a:rPr>
              <a:t>2012</a:t>
            </a:r>
            <a:r>
              <a:rPr lang="zh-CN" altLang="en-US" sz="2400" dirty="0">
                <a:solidFill>
                  <a:srgbClr val="002060"/>
                </a:solidFill>
                <a:latin typeface="华文仿宋" panose="02010600040101010101" pitchFamily="2" charset="-122"/>
                <a:ea typeface="华文仿宋" panose="02010600040101010101" pitchFamily="2" charset="-122"/>
              </a:rPr>
              <a:t>年提出，随后联合另外四家信息技术巨头组建了工业互联网联盟（</a:t>
            </a:r>
            <a:r>
              <a:rPr lang="en-US" altLang="zh-CN" sz="2400" dirty="0">
                <a:solidFill>
                  <a:srgbClr val="002060"/>
                </a:solidFill>
                <a:latin typeface="华文仿宋" panose="02010600040101010101" pitchFamily="2" charset="-122"/>
                <a:ea typeface="华文仿宋" panose="02010600040101010101" pitchFamily="2" charset="-122"/>
              </a:rPr>
              <a:t>IIC</a:t>
            </a:r>
            <a:r>
              <a:rPr lang="zh-CN" altLang="en-US" sz="2400" dirty="0">
                <a:solidFill>
                  <a:srgbClr val="002060"/>
                </a:solidFill>
                <a:latin typeface="华文仿宋" panose="02010600040101010101" pitchFamily="2" charset="-122"/>
                <a:ea typeface="华文仿宋" panose="02010600040101010101" pitchFamily="2" charset="-122"/>
              </a:rPr>
              <a:t>），将这一概念大力推广开来。</a:t>
            </a:r>
            <a:endParaRPr lang="en-US" altLang="zh-CN" sz="2400" dirty="0">
              <a:solidFill>
                <a:srgbClr val="002060"/>
              </a:solidFill>
              <a:latin typeface="华文仿宋" panose="02010600040101010101" pitchFamily="2" charset="-122"/>
              <a:ea typeface="华文仿宋" panose="02010600040101010101" pitchFamily="2" charset="-122"/>
            </a:endParaRPr>
          </a:p>
          <a:p>
            <a:pPr algn="l">
              <a:lnSpc>
                <a:spcPct val="150000"/>
              </a:lnSpc>
            </a:pPr>
            <a:r>
              <a:rPr lang="zh-CN" altLang="en-US" sz="2400" dirty="0">
                <a:solidFill>
                  <a:srgbClr val="002060"/>
                </a:solidFill>
                <a:latin typeface="华文仿宋" panose="02010600040101010101" pitchFamily="2" charset="-122"/>
                <a:ea typeface="华文仿宋" panose="02010600040101010101" pitchFamily="2" charset="-122"/>
              </a:rPr>
              <a:t>     “工业互联网”的含义是，</a:t>
            </a:r>
            <a:r>
              <a:rPr lang="zh-CN" altLang="en-US" sz="2400" dirty="0">
                <a:solidFill>
                  <a:srgbClr val="FF0000"/>
                </a:solidFill>
                <a:latin typeface="华文仿宋" panose="02010600040101010101" pitchFamily="2" charset="-122"/>
                <a:ea typeface="华文仿宋" panose="02010600040101010101" pitchFamily="2" charset="-122"/>
              </a:rPr>
              <a:t>在现实世界中，机器、设备和网络能在更深层次与信息世界的大数据和分析连接在一起，带动工业革命和网络革命两大革命性转变。</a:t>
            </a:r>
          </a:p>
        </p:txBody>
      </p:sp>
    </p:spTree>
    <p:extLst>
      <p:ext uri="{BB962C8B-B14F-4D97-AF65-F5344CB8AC3E}">
        <p14:creationId xmlns:p14="http://schemas.microsoft.com/office/powerpoint/2010/main" val="3010982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横卷形 5"/>
          <p:cNvSpPr/>
          <p:nvPr/>
        </p:nvSpPr>
        <p:spPr>
          <a:xfrm>
            <a:off x="2975807" y="691690"/>
            <a:ext cx="3000396" cy="1188901"/>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r>
              <a:rPr lang="zh-CN" altLang="en-US" sz="2781" dirty="0">
                <a:solidFill>
                  <a:srgbClr val="FFFF00"/>
                </a:solidFill>
                <a:latin typeface="华文楷体" pitchFamily="2" charset="-122"/>
                <a:ea typeface="华文楷体" pitchFamily="2" charset="-122"/>
              </a:rPr>
              <a:t>德国</a:t>
            </a:r>
            <a:endParaRPr lang="en-US" altLang="zh-CN" sz="2781" dirty="0">
              <a:solidFill>
                <a:srgbClr val="FFFF00"/>
              </a:solidFill>
              <a:latin typeface="华文楷体" pitchFamily="2" charset="-122"/>
              <a:ea typeface="华文楷体" pitchFamily="2" charset="-122"/>
            </a:endParaRPr>
          </a:p>
          <a:p>
            <a:pPr algn="ctr"/>
            <a:r>
              <a:rPr lang="zh-CN" altLang="en-US" sz="2781" dirty="0">
                <a:solidFill>
                  <a:srgbClr val="FFFF00"/>
                </a:solidFill>
                <a:latin typeface="华文楷体" pitchFamily="2" charset="-122"/>
                <a:ea typeface="华文楷体" pitchFamily="2" charset="-122"/>
              </a:rPr>
              <a:t>“工业</a:t>
            </a:r>
            <a:r>
              <a:rPr lang="en-US" altLang="zh-CN" sz="2781" dirty="0">
                <a:solidFill>
                  <a:srgbClr val="FFFF00"/>
                </a:solidFill>
                <a:latin typeface="华文楷体" pitchFamily="2" charset="-122"/>
                <a:ea typeface="华文楷体" pitchFamily="2" charset="-122"/>
              </a:rPr>
              <a:t>4.0</a:t>
            </a:r>
            <a:r>
              <a:rPr lang="zh-CN" altLang="en-US" sz="2781" dirty="0">
                <a:solidFill>
                  <a:srgbClr val="FFFF00"/>
                </a:solidFill>
                <a:latin typeface="华文楷体" pitchFamily="2" charset="-122"/>
                <a:ea typeface="华文楷体" pitchFamily="2" charset="-122"/>
              </a:rPr>
              <a:t>”</a:t>
            </a:r>
          </a:p>
        </p:txBody>
      </p:sp>
      <p:sp>
        <p:nvSpPr>
          <p:cNvPr id="7" name="矩形 6"/>
          <p:cNvSpPr/>
          <p:nvPr/>
        </p:nvSpPr>
        <p:spPr>
          <a:xfrm>
            <a:off x="1672" y="116632"/>
            <a:ext cx="5431804" cy="575058"/>
          </a:xfrm>
          <a:prstGeom prst="rect">
            <a:avLst/>
          </a:prstGeom>
        </p:spPr>
        <p:txBody>
          <a:bodyPr wrap="none" lIns="89311" tIns="44655" rIns="89311" bIns="44655">
            <a:spAutoFit/>
          </a:bodyPr>
          <a:lstStyle/>
          <a:p>
            <a:r>
              <a:rPr lang="zh-CN" altLang="en-US" sz="3151" dirty="0">
                <a:solidFill>
                  <a:srgbClr val="002060"/>
                </a:solidFill>
                <a:latin typeface="华文楷体" pitchFamily="2" charset="-122"/>
                <a:ea typeface="华文楷体" pitchFamily="2" charset="-122"/>
              </a:rPr>
              <a:t>主要国家均推出工业振兴规划</a:t>
            </a:r>
            <a:endParaRPr lang="zh-CN" altLang="en-US" sz="3151" dirty="0"/>
          </a:p>
        </p:txBody>
      </p:sp>
      <p:sp>
        <p:nvSpPr>
          <p:cNvPr id="8" name="矩形 7"/>
          <p:cNvSpPr/>
          <p:nvPr/>
        </p:nvSpPr>
        <p:spPr>
          <a:xfrm>
            <a:off x="227532" y="1880591"/>
            <a:ext cx="8808963" cy="3348609"/>
          </a:xfrm>
          <a:prstGeom prst="rect">
            <a:avLst/>
          </a:prstGeom>
        </p:spPr>
        <p:txBody>
          <a:bodyPr wrap="square" lIns="89311" tIns="44655" rIns="89311" bIns="44655">
            <a:spAutoFit/>
          </a:bodyPr>
          <a:lstStyle/>
          <a:p>
            <a:pPr algn="l">
              <a:lnSpc>
                <a:spcPct val="150000"/>
              </a:lnSpc>
              <a:tabLst/>
            </a:pPr>
            <a:r>
              <a:rPr lang="en-US" altLang="zh-CN" sz="2400" dirty="0">
                <a:solidFill>
                  <a:srgbClr val="000000"/>
                </a:solidFill>
                <a:latin typeface="+mn-ea"/>
                <a:ea typeface="+mn-ea"/>
                <a:cs typeface="微软雅黑" pitchFamily="18" charset="0"/>
              </a:rPr>
              <a:t>    “工业4.0”是德国联邦教研部不联邦经济技术部在2013年汉诺威工业博览会上提出的概念</a:t>
            </a:r>
            <a:r>
              <a:rPr lang="zh-CN" altLang="en-US" sz="2400" dirty="0">
                <a:solidFill>
                  <a:srgbClr val="000000"/>
                </a:solidFill>
                <a:latin typeface="+mn-ea"/>
                <a:ea typeface="+mn-ea"/>
                <a:cs typeface="微软雅黑" pitchFamily="18" charset="0"/>
              </a:rPr>
              <a:t>，</a:t>
            </a:r>
            <a:r>
              <a:rPr lang="en-US" altLang="zh-CN" sz="2400" dirty="0">
                <a:solidFill>
                  <a:srgbClr val="000000"/>
                </a:solidFill>
                <a:latin typeface="+mn-ea"/>
                <a:ea typeface="+mn-ea"/>
                <a:cs typeface="微软雅黑" pitchFamily="18" charset="0"/>
              </a:rPr>
              <a:t>德国学术界和产业界</a:t>
            </a:r>
            <a:r>
              <a:rPr lang="zh-CN" altLang="en-US" sz="2400" dirty="0">
                <a:solidFill>
                  <a:srgbClr val="000000"/>
                </a:solidFill>
                <a:latin typeface="+mn-ea"/>
                <a:ea typeface="+mn-ea"/>
                <a:cs typeface="微软雅黑" pitchFamily="18" charset="0"/>
              </a:rPr>
              <a:t>认</a:t>
            </a:r>
            <a:r>
              <a:rPr lang="en-US" altLang="zh-CN" sz="2400" dirty="0">
                <a:solidFill>
                  <a:srgbClr val="000000"/>
                </a:solidFill>
                <a:latin typeface="+mn-ea"/>
                <a:ea typeface="+mn-ea"/>
                <a:cs typeface="微软雅黑" pitchFamily="18" charset="0"/>
              </a:rPr>
              <a:t>为</a:t>
            </a:r>
            <a:r>
              <a:rPr lang="zh-CN" altLang="en-US" sz="2400" dirty="0">
                <a:solidFill>
                  <a:srgbClr val="000000"/>
                </a:solidFill>
                <a:latin typeface="+mn-ea"/>
                <a:ea typeface="+mn-ea"/>
                <a:cs typeface="微软雅黑" pitchFamily="18" charset="0"/>
              </a:rPr>
              <a:t>，</a:t>
            </a:r>
            <a:endParaRPr lang="en-US" altLang="zh-CN" sz="2400" dirty="0">
              <a:solidFill>
                <a:srgbClr val="000000"/>
              </a:solidFill>
              <a:latin typeface="+mn-ea"/>
              <a:ea typeface="+mn-ea"/>
              <a:cs typeface="微软雅黑" pitchFamily="18" charset="0"/>
            </a:endParaRPr>
          </a:p>
          <a:p>
            <a:pPr algn="l">
              <a:lnSpc>
                <a:spcPct val="150000"/>
              </a:lnSpc>
              <a:tabLst/>
            </a:pPr>
            <a:r>
              <a:rPr lang="en-US" altLang="zh-CN" sz="2400" dirty="0">
                <a:solidFill>
                  <a:srgbClr val="0000FF"/>
                </a:solidFill>
                <a:latin typeface="+mn-ea"/>
                <a:ea typeface="+mn-ea"/>
                <a:cs typeface="微软雅黑" pitchFamily="18" charset="0"/>
              </a:rPr>
              <a:t>    “工业4.0”概念即是以智能制造为主导的第四次工业革命</a:t>
            </a:r>
            <a:r>
              <a:rPr lang="en-US" altLang="zh-CN" sz="2400" dirty="0">
                <a:solidFill>
                  <a:srgbClr val="000000"/>
                </a:solidFill>
                <a:latin typeface="+mn-ea"/>
                <a:ea typeface="+mn-ea"/>
                <a:cs typeface="微软雅黑" pitchFamily="18" charset="0"/>
              </a:rPr>
              <a:t>。该</a:t>
            </a:r>
            <a:r>
              <a:rPr lang="zh-CN" altLang="en-US" sz="2400" dirty="0">
                <a:solidFill>
                  <a:srgbClr val="000000"/>
                </a:solidFill>
                <a:latin typeface="+mn-ea"/>
                <a:ea typeface="+mn-ea"/>
                <a:cs typeface="微软雅黑" pitchFamily="18" charset="0"/>
              </a:rPr>
              <a:t>概念</a:t>
            </a:r>
            <a:r>
              <a:rPr lang="en-US" altLang="zh-CN" sz="2400" dirty="0" err="1">
                <a:solidFill>
                  <a:srgbClr val="000000"/>
                </a:solidFill>
                <a:latin typeface="+mn-ea"/>
                <a:ea typeface="+mn-ea"/>
                <a:cs typeface="微软雅黑" pitchFamily="18" charset="0"/>
              </a:rPr>
              <a:t>旨在通过充分利用信息通讯技术和网络空间虚拟系统</a:t>
            </a:r>
            <a:r>
              <a:rPr lang="zh-CN" altLang="en-US" sz="2400" dirty="0">
                <a:solidFill>
                  <a:srgbClr val="000000"/>
                </a:solidFill>
                <a:latin typeface="+mn-ea"/>
                <a:ea typeface="+mn-ea"/>
                <a:cs typeface="微软雅黑" pitchFamily="18" charset="0"/>
              </a:rPr>
              <a:t>，建立与</a:t>
            </a:r>
            <a:r>
              <a:rPr lang="en-US" altLang="zh-CN" sz="2400" dirty="0" err="1">
                <a:solidFill>
                  <a:srgbClr val="000000"/>
                </a:solidFill>
                <a:latin typeface="+mn-ea"/>
                <a:ea typeface="+mn-ea"/>
                <a:cs typeface="微软雅黑" pitchFamily="18" charset="0"/>
              </a:rPr>
              <a:t>信息物理系统（Cyber-Physical</a:t>
            </a:r>
            <a:r>
              <a:rPr lang="en-US" altLang="zh-CN" sz="2400" dirty="0">
                <a:latin typeface="+mn-ea"/>
                <a:ea typeface="+mn-ea"/>
                <a:cs typeface="Times New Roman" pitchFamily="18" charset="0"/>
              </a:rPr>
              <a:t> </a:t>
            </a:r>
            <a:r>
              <a:rPr lang="en-US" altLang="zh-CN" sz="2400" dirty="0">
                <a:solidFill>
                  <a:srgbClr val="000000"/>
                </a:solidFill>
                <a:latin typeface="+mn-ea"/>
                <a:ea typeface="+mn-ea"/>
                <a:cs typeface="微软雅黑" pitchFamily="18" charset="0"/>
              </a:rPr>
              <a:t>System) </a:t>
            </a:r>
            <a:r>
              <a:rPr lang="zh-CN" altLang="en-US" sz="2400" dirty="0">
                <a:solidFill>
                  <a:srgbClr val="000000"/>
                </a:solidFill>
                <a:latin typeface="+mn-ea"/>
                <a:ea typeface="+mn-ea"/>
                <a:cs typeface="微软雅黑" pitchFamily="18" charset="0"/>
              </a:rPr>
              <a:t>理论</a:t>
            </a:r>
            <a:r>
              <a:rPr lang="en-US" altLang="zh-CN" sz="2400" dirty="0" err="1">
                <a:solidFill>
                  <a:srgbClr val="000000"/>
                </a:solidFill>
                <a:latin typeface="+mn-ea"/>
                <a:ea typeface="+mn-ea"/>
                <a:cs typeface="微软雅黑" pitchFamily="18" charset="0"/>
              </a:rPr>
              <a:t>相结合的手段，将</a:t>
            </a:r>
            <a:r>
              <a:rPr lang="zh-CN" altLang="en-US" sz="2400" dirty="0">
                <a:solidFill>
                  <a:srgbClr val="000000"/>
                </a:solidFill>
                <a:latin typeface="+mn-ea"/>
                <a:ea typeface="+mn-ea"/>
                <a:cs typeface="微软雅黑" pitchFamily="18" charset="0"/>
              </a:rPr>
              <a:t>工</a:t>
            </a:r>
            <a:r>
              <a:rPr lang="en-US" altLang="zh-CN" sz="2400" dirty="0">
                <a:solidFill>
                  <a:srgbClr val="000000"/>
                </a:solidFill>
                <a:latin typeface="+mn-ea"/>
                <a:ea typeface="+mn-ea"/>
                <a:cs typeface="微软雅黑" pitchFamily="18" charset="0"/>
              </a:rPr>
              <a:t>业</a:t>
            </a:r>
            <a:r>
              <a:rPr lang="zh-CN" altLang="en-US" sz="2400" dirty="0">
                <a:solidFill>
                  <a:srgbClr val="000000"/>
                </a:solidFill>
                <a:latin typeface="+mn-ea"/>
                <a:ea typeface="+mn-ea"/>
                <a:cs typeface="微软雅黑" pitchFamily="18" charset="0"/>
              </a:rPr>
              <a:t>制造</a:t>
            </a:r>
            <a:r>
              <a:rPr lang="en-US" altLang="zh-CN" sz="2400" dirty="0" err="1">
                <a:solidFill>
                  <a:srgbClr val="000000"/>
                </a:solidFill>
                <a:latin typeface="+mn-ea"/>
                <a:ea typeface="+mn-ea"/>
                <a:cs typeface="微软雅黑" pitchFamily="18" charset="0"/>
              </a:rPr>
              <a:t>向</a:t>
            </a:r>
            <a:r>
              <a:rPr lang="en-US" altLang="zh-CN" sz="2400" dirty="0" err="1">
                <a:solidFill>
                  <a:srgbClr val="FF0000"/>
                </a:solidFill>
                <a:latin typeface="+mn-ea"/>
                <a:ea typeface="+mn-ea"/>
                <a:cs typeface="微软雅黑" pitchFamily="18" charset="0"/>
              </a:rPr>
              <a:t>智能化</a:t>
            </a:r>
            <a:r>
              <a:rPr lang="en-US" altLang="zh-CN" sz="2400" dirty="0" err="1">
                <a:solidFill>
                  <a:srgbClr val="000000"/>
                </a:solidFill>
                <a:latin typeface="+mn-ea"/>
                <a:ea typeface="+mn-ea"/>
                <a:cs typeface="微软雅黑" pitchFamily="18" charset="0"/>
              </a:rPr>
              <a:t>转型</a:t>
            </a:r>
            <a:r>
              <a:rPr lang="en-US" altLang="zh-CN" sz="2400" dirty="0">
                <a:solidFill>
                  <a:srgbClr val="000000"/>
                </a:solidFill>
                <a:latin typeface="+mn-ea"/>
                <a:ea typeface="+mn-ea"/>
                <a:cs typeface="微软雅黑" pitchFamily="18" charset="0"/>
              </a:rPr>
              <a:t>。</a:t>
            </a:r>
          </a:p>
        </p:txBody>
      </p:sp>
      <p:sp>
        <p:nvSpPr>
          <p:cNvPr id="2" name="文本框 1">
            <a:extLst>
              <a:ext uri="{FF2B5EF4-FFF2-40B4-BE49-F238E27FC236}">
                <a16:creationId xmlns:a16="http://schemas.microsoft.com/office/drawing/2014/main" id="{0D7B6152-4A28-4336-B82F-BAD29475580A}"/>
              </a:ext>
            </a:extLst>
          </p:cNvPr>
          <p:cNvSpPr txBox="1"/>
          <p:nvPr/>
        </p:nvSpPr>
        <p:spPr>
          <a:xfrm>
            <a:off x="323528" y="5301208"/>
            <a:ext cx="8688933" cy="967721"/>
          </a:xfrm>
          <a:prstGeom prst="rect">
            <a:avLst/>
          </a:prstGeom>
          <a:noFill/>
        </p:spPr>
        <p:txBody>
          <a:bodyPr wrap="square" rtlCol="0">
            <a:spAutoFit/>
          </a:bodyPr>
          <a:lstStyle/>
          <a:p>
            <a:pPr algn="l"/>
            <a:r>
              <a:rPr lang="en-US" altLang="zh-CN" sz="2800" dirty="0">
                <a:solidFill>
                  <a:srgbClr val="FF0000"/>
                </a:solidFill>
                <a:latin typeface="楷体" panose="02010609060101010101" pitchFamily="49" charset="-122"/>
                <a:ea typeface="楷体" panose="02010609060101010101" pitchFamily="49" charset="-122"/>
              </a:rPr>
              <a:t>2014</a:t>
            </a:r>
            <a:r>
              <a:rPr lang="zh-CN" altLang="en-US" sz="2800" dirty="0">
                <a:solidFill>
                  <a:srgbClr val="FF0000"/>
                </a:solidFill>
                <a:latin typeface="楷体" panose="02010609060101010101" pitchFamily="49" charset="-122"/>
                <a:ea typeface="楷体" panose="02010609060101010101" pitchFamily="49" charset="-122"/>
              </a:rPr>
              <a:t>年</a:t>
            </a:r>
            <a:r>
              <a:rPr lang="en-US" altLang="zh-CN" sz="2800" dirty="0">
                <a:solidFill>
                  <a:srgbClr val="FF0000"/>
                </a:solidFill>
                <a:latin typeface="楷体" panose="02010609060101010101" pitchFamily="49" charset="-122"/>
                <a:ea typeface="楷体" panose="02010609060101010101" pitchFamily="49" charset="-122"/>
              </a:rPr>
              <a:t>10</a:t>
            </a:r>
            <a:r>
              <a:rPr lang="zh-CN" altLang="en-US" sz="2800" dirty="0">
                <a:solidFill>
                  <a:srgbClr val="FF0000"/>
                </a:solidFill>
                <a:latin typeface="楷体" panose="02010609060101010101" pitchFamily="49" charset="-122"/>
                <a:ea typeface="楷体" panose="02010609060101010101" pitchFamily="49" charset="-122"/>
              </a:rPr>
              <a:t>月，中德两国签署的</a:t>
            </a: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中德合作行动纲要</a:t>
            </a:r>
            <a:r>
              <a:rPr lang="en-US" altLang="zh-CN" sz="2800" dirty="0">
                <a:solidFill>
                  <a:srgbClr val="FF0000"/>
                </a:solidFill>
                <a:latin typeface="楷体" panose="02010609060101010101" pitchFamily="49" charset="-122"/>
                <a:ea typeface="楷体" panose="02010609060101010101" pitchFamily="49" charset="-122"/>
              </a:rPr>
              <a:t>》</a:t>
            </a:r>
            <a:r>
              <a:rPr lang="zh-CN" altLang="en-US" sz="2800" dirty="0">
                <a:solidFill>
                  <a:srgbClr val="FF0000"/>
                </a:solidFill>
                <a:latin typeface="楷体" panose="02010609060101010101" pitchFamily="49" charset="-122"/>
                <a:ea typeface="楷体" panose="02010609060101010101" pitchFamily="49" charset="-122"/>
              </a:rPr>
              <a:t>明确表示，双方将在工业</a:t>
            </a:r>
            <a:r>
              <a:rPr lang="en-US" altLang="zh-CN" sz="2800" dirty="0">
                <a:solidFill>
                  <a:srgbClr val="FF0000"/>
                </a:solidFill>
                <a:latin typeface="楷体" panose="02010609060101010101" pitchFamily="49" charset="-122"/>
                <a:ea typeface="楷体" panose="02010609060101010101" pitchFamily="49" charset="-122"/>
              </a:rPr>
              <a:t>4.0</a:t>
            </a:r>
            <a:r>
              <a:rPr lang="zh-CN" altLang="en-US" sz="2800" dirty="0">
                <a:solidFill>
                  <a:srgbClr val="FF0000"/>
                </a:solidFill>
                <a:latin typeface="楷体" panose="02010609060101010101" pitchFamily="49" charset="-122"/>
                <a:ea typeface="楷体" panose="02010609060101010101" pitchFamily="49" charset="-122"/>
              </a:rPr>
              <a:t>方面加强合作。</a:t>
            </a:r>
            <a:endParaRPr lang="zh-CN" altLang="en-US" sz="2800" dirty="0">
              <a:solidFill>
                <a:srgbClr val="FF0000"/>
              </a:solidFill>
              <a:latin typeface="+mn-ea"/>
              <a:ea typeface="+mn-ea"/>
            </a:endParaRPr>
          </a:p>
        </p:txBody>
      </p:sp>
    </p:spTree>
    <p:extLst>
      <p:ext uri="{BB962C8B-B14F-4D97-AF65-F5344CB8AC3E}">
        <p14:creationId xmlns:p14="http://schemas.microsoft.com/office/powerpoint/2010/main" val="4041577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横卷形 3"/>
          <p:cNvSpPr/>
          <p:nvPr/>
        </p:nvSpPr>
        <p:spPr>
          <a:xfrm>
            <a:off x="2483768" y="1052736"/>
            <a:ext cx="3946189" cy="1243548"/>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r>
              <a:rPr lang="zh-CN" altLang="en-US" sz="2781" dirty="0">
                <a:solidFill>
                  <a:srgbClr val="FFFF00"/>
                </a:solidFill>
                <a:latin typeface="华文楷体" pitchFamily="2" charset="-122"/>
                <a:ea typeface="华文楷体" pitchFamily="2" charset="-122"/>
              </a:rPr>
              <a:t>中国</a:t>
            </a:r>
            <a:endParaRPr lang="en-US" altLang="zh-CN" sz="2781" dirty="0">
              <a:solidFill>
                <a:srgbClr val="FFFF00"/>
              </a:solidFill>
              <a:latin typeface="华文楷体" pitchFamily="2" charset="-122"/>
              <a:ea typeface="华文楷体" pitchFamily="2" charset="-122"/>
            </a:endParaRPr>
          </a:p>
          <a:p>
            <a:pPr algn="ctr"/>
            <a:r>
              <a:rPr lang="zh-CN" altLang="en-US" sz="2781" dirty="0">
                <a:solidFill>
                  <a:srgbClr val="FFFF00"/>
                </a:solidFill>
                <a:latin typeface="华文楷体" pitchFamily="2" charset="-122"/>
                <a:ea typeface="华文楷体" pitchFamily="2" charset="-122"/>
              </a:rPr>
              <a:t>“中国制造</a:t>
            </a:r>
            <a:r>
              <a:rPr lang="en-US" altLang="zh-CN" sz="2781" dirty="0">
                <a:solidFill>
                  <a:srgbClr val="FFFF00"/>
                </a:solidFill>
                <a:latin typeface="华文楷体" pitchFamily="2" charset="-122"/>
                <a:ea typeface="华文楷体" pitchFamily="2" charset="-122"/>
              </a:rPr>
              <a:t>2025</a:t>
            </a:r>
            <a:r>
              <a:rPr lang="zh-CN" altLang="en-US" sz="2781" dirty="0">
                <a:solidFill>
                  <a:srgbClr val="FFFF00"/>
                </a:solidFill>
                <a:latin typeface="华文楷体" pitchFamily="2" charset="-122"/>
                <a:ea typeface="华文楷体" pitchFamily="2" charset="-122"/>
              </a:rPr>
              <a:t>”</a:t>
            </a:r>
          </a:p>
        </p:txBody>
      </p:sp>
      <p:sp>
        <p:nvSpPr>
          <p:cNvPr id="5" name="矩形 4"/>
          <p:cNvSpPr/>
          <p:nvPr/>
        </p:nvSpPr>
        <p:spPr>
          <a:xfrm>
            <a:off x="395536" y="188640"/>
            <a:ext cx="5431804" cy="575058"/>
          </a:xfrm>
          <a:prstGeom prst="rect">
            <a:avLst/>
          </a:prstGeom>
        </p:spPr>
        <p:txBody>
          <a:bodyPr wrap="none" lIns="89311" tIns="44655" rIns="89311" bIns="44655">
            <a:spAutoFit/>
          </a:bodyPr>
          <a:lstStyle/>
          <a:p>
            <a:r>
              <a:rPr lang="zh-CN" altLang="en-US" sz="3151" dirty="0">
                <a:solidFill>
                  <a:srgbClr val="002060"/>
                </a:solidFill>
                <a:latin typeface="华文楷体" pitchFamily="2" charset="-122"/>
                <a:ea typeface="华文楷体" pitchFamily="2" charset="-122"/>
              </a:rPr>
              <a:t>主要国家均推出工业振兴规划</a:t>
            </a:r>
            <a:endParaRPr lang="zh-CN" altLang="en-US" sz="3151" dirty="0"/>
          </a:p>
        </p:txBody>
      </p:sp>
      <p:sp>
        <p:nvSpPr>
          <p:cNvPr id="6" name="矩形 5"/>
          <p:cNvSpPr/>
          <p:nvPr/>
        </p:nvSpPr>
        <p:spPr>
          <a:xfrm>
            <a:off x="184076" y="2420888"/>
            <a:ext cx="8775848" cy="3881605"/>
          </a:xfrm>
          <a:prstGeom prst="rect">
            <a:avLst/>
          </a:prstGeom>
        </p:spPr>
        <p:txBody>
          <a:bodyPr wrap="square" lIns="89311" tIns="44655" rIns="89311" bIns="44655">
            <a:spAutoFit/>
          </a:bodyPr>
          <a:lstStyle/>
          <a:p>
            <a:pPr algn="l">
              <a:lnSpc>
                <a:spcPct val="150000"/>
              </a:lnSpc>
              <a:tabLst>
                <a:tab pos="111633" algn="l"/>
              </a:tabLst>
            </a:pP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 2015年3月5日李克强总理在政府报告中提出制定</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a:t>
            </a:r>
            <a:r>
              <a:rPr lang="zh-CN" altLang="en-US" sz="2400" dirty="0">
                <a:solidFill>
                  <a:srgbClr val="002060"/>
                </a:solidFill>
                <a:latin typeface="楷体" panose="02010609060101010101" pitchFamily="49" charset="-122"/>
                <a:ea typeface="楷体" panose="02010609060101010101" pitchFamily="49" charset="-122"/>
                <a:cs typeface="微软雅黑" pitchFamily="18" charset="0"/>
              </a:rPr>
              <a:t>互联网</a:t>
            </a:r>
            <a:r>
              <a:rPr lang="en-US" altLang="zh-CN" sz="2400" dirty="0">
                <a:solidFill>
                  <a:srgbClr val="002060"/>
                </a:solidFill>
                <a:latin typeface="楷体" panose="02010609060101010101" pitchFamily="49" charset="-122"/>
                <a:ea typeface="楷体" panose="02010609060101010101" pitchFamily="49" charset="-122"/>
                <a:cs typeface="微软雅黑" pitchFamily="18" charset="0"/>
              </a:rPr>
              <a:t>+</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行</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动</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计划</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推</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动</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移</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动互</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联网</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云</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计算、大数据、</a:t>
            </a:r>
            <a:r>
              <a:rPr lang="en-US" altLang="zh-CN" sz="2400" dirty="0" err="1">
                <a:solidFill>
                  <a:srgbClr val="FF0000"/>
                </a:solidFill>
                <a:latin typeface="楷体" panose="02010609060101010101" pitchFamily="49" charset="-122"/>
                <a:ea typeface="楷体" panose="02010609060101010101" pitchFamily="49" charset="-122"/>
                <a:cs typeface="微软雅黑" pitchFamily="18" charset="0"/>
              </a:rPr>
              <a:t>物联网</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等</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与</a:t>
            </a:r>
            <a:r>
              <a:rPr lang="en-US" altLang="zh-CN" sz="2400" dirty="0" err="1">
                <a:solidFill>
                  <a:srgbClr val="FF0000"/>
                </a:solidFill>
                <a:latin typeface="楷体" panose="02010609060101010101" pitchFamily="49" charset="-122"/>
                <a:ea typeface="楷体" panose="02010609060101010101" pitchFamily="49" charset="-122"/>
                <a:cs typeface="微软雅黑" pitchFamily="18" charset="0"/>
              </a:rPr>
              <a:t>现代制造业结合</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，促</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进</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电子商务、</a:t>
            </a:r>
            <a:r>
              <a:rPr lang="en-US" altLang="zh-CN" sz="2400" dirty="0" err="1">
                <a:solidFill>
                  <a:srgbClr val="FF0000"/>
                </a:solidFill>
                <a:latin typeface="楷体" panose="02010609060101010101" pitchFamily="49" charset="-122"/>
                <a:ea typeface="楷体" panose="02010609060101010101" pitchFamily="49" charset="-122"/>
                <a:cs typeface="微软雅黑" pitchFamily="18" charset="0"/>
              </a:rPr>
              <a:t>工业</a:t>
            </a:r>
            <a:r>
              <a:rPr lang="zh-CN" altLang="en-US" sz="2400" dirty="0">
                <a:solidFill>
                  <a:srgbClr val="FF0000"/>
                </a:solidFill>
                <a:latin typeface="楷体" panose="02010609060101010101" pitchFamily="49" charset="-122"/>
                <a:ea typeface="楷体" panose="02010609060101010101" pitchFamily="49" charset="-122"/>
                <a:cs typeface="微软雅黑" pitchFamily="18" charset="0"/>
              </a:rPr>
              <a:t>互</a:t>
            </a:r>
            <a:r>
              <a:rPr lang="en-US" altLang="zh-CN" sz="2400" dirty="0" err="1">
                <a:solidFill>
                  <a:srgbClr val="FF0000"/>
                </a:solidFill>
                <a:latin typeface="楷体" panose="02010609060101010101" pitchFamily="49" charset="-122"/>
                <a:ea typeface="楷体" panose="02010609060101010101" pitchFamily="49" charset="-122"/>
                <a:cs typeface="微软雅黑" pitchFamily="18" charset="0"/>
              </a:rPr>
              <a:t>联网</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和</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互</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联网金融健</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康发</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展。2015年5月19日，经李克强总理签批，中国国务院印</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刷</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《中国制2025》，</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部署全面推</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进</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实</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现</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制造强国</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战略</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这是中国实</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现</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制造强国</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战略</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首个十年的行</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动</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纲领。报告明确，</a:t>
            </a:r>
            <a:r>
              <a:rPr lang="en-US" altLang="zh-CN" sz="2400" dirty="0" err="1">
                <a:solidFill>
                  <a:srgbClr val="FF0000"/>
                </a:solidFill>
                <a:latin typeface="楷体" panose="02010609060101010101" pitchFamily="49" charset="-122"/>
                <a:ea typeface="楷体" panose="02010609060101010101" pitchFamily="49" charset="-122"/>
                <a:cs typeface="微软雅黑" pitchFamily="18" charset="0"/>
              </a:rPr>
              <a:t>智能制造</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是未来制造业</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发</a:t>
            </a:r>
            <a:r>
              <a:rPr lang="en-US" altLang="zh-CN" sz="2400" dirty="0" err="1">
                <a:solidFill>
                  <a:srgbClr val="000000"/>
                </a:solidFill>
                <a:latin typeface="楷体" panose="02010609060101010101" pitchFamily="49" charset="-122"/>
                <a:ea typeface="楷体" panose="02010609060101010101" pitchFamily="49" charset="-122"/>
                <a:cs typeface="微软雅黑" pitchFamily="18" charset="0"/>
              </a:rPr>
              <a:t>展的重点</a:t>
            </a:r>
            <a:r>
              <a:rPr lang="zh-CN" altLang="en-US" sz="2400" dirty="0">
                <a:solidFill>
                  <a:srgbClr val="000000"/>
                </a:solidFill>
                <a:latin typeface="楷体" panose="02010609060101010101" pitchFamily="49" charset="-122"/>
                <a:ea typeface="楷体" panose="02010609060101010101" pitchFamily="49" charset="-122"/>
                <a:cs typeface="微软雅黑" pitchFamily="18" charset="0"/>
              </a:rPr>
              <a:t>方</a:t>
            </a:r>
            <a:r>
              <a:rPr lang="en-US" altLang="zh-CN" sz="2400" dirty="0">
                <a:solidFill>
                  <a:srgbClr val="000000"/>
                </a:solidFill>
                <a:latin typeface="楷体" panose="02010609060101010101" pitchFamily="49" charset="-122"/>
                <a:ea typeface="楷体" panose="02010609060101010101" pitchFamily="49" charset="-122"/>
                <a:cs typeface="微软雅黑" pitchFamily="18" charset="0"/>
              </a:rPr>
              <a:t>向。</a:t>
            </a:r>
          </a:p>
        </p:txBody>
      </p:sp>
    </p:spTree>
    <p:extLst>
      <p:ext uri="{BB962C8B-B14F-4D97-AF65-F5344CB8AC3E}">
        <p14:creationId xmlns:p14="http://schemas.microsoft.com/office/powerpoint/2010/main" val="2314395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389" y="2039950"/>
            <a:ext cx="3807703" cy="3435226"/>
          </a:xfrm>
          <a:prstGeom prst="rect">
            <a:avLst/>
          </a:prstGeom>
          <a:noFill/>
        </p:spPr>
        <p:txBody>
          <a:bodyPr wrap="square" lIns="89311" tIns="44655" rIns="89311" bIns="44655" rtlCol="0">
            <a:spAutoFit/>
          </a:bodyPr>
          <a:lstStyle/>
          <a:p>
            <a:pPr algn="l">
              <a:lnSpc>
                <a:spcPct val="150000"/>
              </a:lnSpc>
            </a:pPr>
            <a:r>
              <a:rPr lang="zh-CN" altLang="en-US" sz="2400" dirty="0">
                <a:solidFill>
                  <a:schemeClr val="tx1"/>
                </a:solidFill>
                <a:latin typeface="+mn-ea"/>
                <a:ea typeface="+mn-ea"/>
              </a:rPr>
              <a:t>“工业</a:t>
            </a:r>
            <a:r>
              <a:rPr lang="en-US" altLang="zh-CN" sz="2400" dirty="0">
                <a:solidFill>
                  <a:schemeClr val="tx1"/>
                </a:solidFill>
                <a:latin typeface="+mn-ea"/>
                <a:ea typeface="+mn-ea"/>
              </a:rPr>
              <a:t>4.0</a:t>
            </a:r>
            <a:r>
              <a:rPr lang="zh-CN" altLang="en-US" sz="2400" dirty="0">
                <a:solidFill>
                  <a:schemeClr val="tx1"/>
                </a:solidFill>
                <a:latin typeface="+mn-ea"/>
                <a:ea typeface="+mn-ea"/>
              </a:rPr>
              <a:t>” 被定义为利用信息物理系统（</a:t>
            </a:r>
            <a:r>
              <a:rPr lang="en-US" altLang="zh-CN" sz="2400" dirty="0">
                <a:solidFill>
                  <a:schemeClr val="tx1"/>
                </a:solidFill>
                <a:latin typeface="+mn-ea"/>
                <a:ea typeface="+mn-ea"/>
              </a:rPr>
              <a:t>CPS</a:t>
            </a:r>
            <a:r>
              <a:rPr lang="zh-CN" altLang="en-US" sz="2400" dirty="0">
                <a:solidFill>
                  <a:schemeClr val="tx1"/>
                </a:solidFill>
                <a:latin typeface="+mn-ea"/>
                <a:ea typeface="+mn-ea"/>
              </a:rPr>
              <a:t>）将生产中的供应、制造、销售信息数据化、智慧化，最后达到快速、有效、个人化的产品供应。</a:t>
            </a:r>
            <a:endParaRPr lang="en-US" altLang="zh-CN" sz="2400" dirty="0">
              <a:solidFill>
                <a:schemeClr val="tx1"/>
              </a:solidFill>
              <a:latin typeface="+mn-ea"/>
              <a:ea typeface="+mn-ea"/>
            </a:endParaRPr>
          </a:p>
        </p:txBody>
      </p:sp>
      <p:sp>
        <p:nvSpPr>
          <p:cNvPr id="6" name="Freeform 3"/>
          <p:cNvSpPr/>
          <p:nvPr/>
        </p:nvSpPr>
        <p:spPr>
          <a:xfrm>
            <a:off x="4481522" y="1744728"/>
            <a:ext cx="4173192" cy="3963318"/>
          </a:xfrm>
          <a:custGeom>
            <a:avLst/>
            <a:gdLst>
              <a:gd name="connsiteX0" fmla="*/ 6350 w 3757167"/>
              <a:gd name="connsiteY0" fmla="*/ 630427 h 3868610"/>
              <a:gd name="connsiteX1" fmla="*/ 630428 w 3757167"/>
              <a:gd name="connsiteY1" fmla="*/ 6350 h 3868610"/>
              <a:gd name="connsiteX2" fmla="*/ 3126739 w 3757167"/>
              <a:gd name="connsiteY2" fmla="*/ 6350 h 3868610"/>
              <a:gd name="connsiteX3" fmla="*/ 3750817 w 3757167"/>
              <a:gd name="connsiteY3" fmla="*/ 630427 h 3868610"/>
              <a:gd name="connsiteX4" fmla="*/ 3750817 w 3757167"/>
              <a:gd name="connsiteY4" fmla="*/ 3238182 h 3868610"/>
              <a:gd name="connsiteX5" fmla="*/ 3126739 w 3757167"/>
              <a:gd name="connsiteY5" fmla="*/ 3862260 h 3868610"/>
              <a:gd name="connsiteX6" fmla="*/ 630428 w 3757167"/>
              <a:gd name="connsiteY6" fmla="*/ 3862260 h 3868610"/>
              <a:gd name="connsiteX7" fmla="*/ 6350 w 3757167"/>
              <a:gd name="connsiteY7" fmla="*/ 3238182 h 3868610"/>
              <a:gd name="connsiteX8" fmla="*/ 6350 w 3757167"/>
              <a:gd name="connsiteY8" fmla="*/ 630427 h 38686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57167" h="3868610">
                <a:moveTo>
                  <a:pt x="6350" y="630427"/>
                </a:moveTo>
                <a:cubicBezTo>
                  <a:pt x="6350" y="285750"/>
                  <a:pt x="285750" y="6350"/>
                  <a:pt x="630428" y="6350"/>
                </a:cubicBezTo>
                <a:lnTo>
                  <a:pt x="3126739" y="6350"/>
                </a:lnTo>
                <a:cubicBezTo>
                  <a:pt x="3471290" y="6350"/>
                  <a:pt x="3750817" y="285750"/>
                  <a:pt x="3750817" y="630427"/>
                </a:cubicBezTo>
                <a:lnTo>
                  <a:pt x="3750817" y="3238182"/>
                </a:lnTo>
                <a:cubicBezTo>
                  <a:pt x="3750817" y="3582847"/>
                  <a:pt x="3471290" y="3862260"/>
                  <a:pt x="3126739" y="3862260"/>
                </a:cubicBezTo>
                <a:lnTo>
                  <a:pt x="630428" y="3862260"/>
                </a:lnTo>
                <a:cubicBezTo>
                  <a:pt x="285750" y="3862260"/>
                  <a:pt x="6350" y="3582847"/>
                  <a:pt x="6350" y="3238182"/>
                </a:cubicBezTo>
                <a:lnTo>
                  <a:pt x="6350" y="630427"/>
                </a:lnTo>
              </a:path>
            </a:pathLst>
          </a:custGeom>
          <a:solidFill>
            <a:srgbClr val="000000">
              <a:alpha val="0"/>
            </a:srgbClr>
          </a:solidFill>
          <a:ln w="12700">
            <a:solidFill>
              <a:srgbClr val="46AAC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l"/>
            <a:endParaRPr lang="zh-CN" altLang="en-US"/>
          </a:p>
        </p:txBody>
      </p:sp>
      <p:pic>
        <p:nvPicPr>
          <p:cNvPr id="7" name="Picture 3"/>
          <p:cNvPicPr>
            <a:picLocks noChangeAspect="1" noChangeArrowheads="1"/>
          </p:cNvPicPr>
          <p:nvPr/>
        </p:nvPicPr>
        <p:blipFill>
          <a:blip r:embed="rId2"/>
          <a:srcRect/>
          <a:stretch>
            <a:fillRect/>
          </a:stretch>
        </p:blipFill>
        <p:spPr bwMode="auto">
          <a:xfrm>
            <a:off x="4057145" y="1396576"/>
            <a:ext cx="5021945" cy="4566176"/>
          </a:xfrm>
          <a:prstGeom prst="rect">
            <a:avLst/>
          </a:prstGeom>
          <a:noFill/>
        </p:spPr>
      </p:pic>
      <p:sp>
        <p:nvSpPr>
          <p:cNvPr id="8" name="TextBox 1"/>
          <p:cNvSpPr txBox="1"/>
          <p:nvPr/>
        </p:nvSpPr>
        <p:spPr>
          <a:xfrm>
            <a:off x="6267473" y="1744726"/>
            <a:ext cx="479611" cy="295224"/>
          </a:xfrm>
          <a:prstGeom prst="rect">
            <a:avLst/>
          </a:prstGeom>
          <a:noFill/>
        </p:spPr>
        <p:txBody>
          <a:bodyPr wrap="square" lIns="0" tIns="0" rIns="0" bIns="44655" rtlCol="0">
            <a:spAutoFit/>
          </a:bodyPr>
          <a:lstStyle/>
          <a:p>
            <a:pPr algn="l">
              <a:lnSpc>
                <a:spcPts val="2149"/>
              </a:lnSpc>
            </a:pPr>
            <a:r>
              <a:rPr lang="en-US" altLang="zh-CN" sz="1668" dirty="0">
                <a:latin typeface="微软雅黑" pitchFamily="18" charset="0"/>
                <a:cs typeface="微软雅黑" pitchFamily="18" charset="0"/>
              </a:rPr>
              <a:t>设备</a:t>
            </a:r>
          </a:p>
        </p:txBody>
      </p:sp>
      <p:sp>
        <p:nvSpPr>
          <p:cNvPr id="9" name="TextBox 1"/>
          <p:cNvSpPr txBox="1"/>
          <p:nvPr/>
        </p:nvSpPr>
        <p:spPr>
          <a:xfrm>
            <a:off x="7767670" y="2405227"/>
            <a:ext cx="479611" cy="295224"/>
          </a:xfrm>
          <a:prstGeom prst="rect">
            <a:avLst/>
          </a:prstGeom>
          <a:noFill/>
        </p:spPr>
        <p:txBody>
          <a:bodyPr wrap="square" lIns="0" tIns="0" rIns="0" bIns="44655" rtlCol="0">
            <a:spAutoFit/>
          </a:bodyPr>
          <a:lstStyle/>
          <a:p>
            <a:pPr algn="l">
              <a:lnSpc>
                <a:spcPts val="2149"/>
              </a:lnSpc>
            </a:pPr>
            <a:r>
              <a:rPr lang="en-US" altLang="zh-CN" sz="1668" dirty="0">
                <a:latin typeface="微软雅黑" pitchFamily="18" charset="0"/>
                <a:cs typeface="微软雅黑" pitchFamily="18" charset="0"/>
              </a:rPr>
              <a:t>库存</a:t>
            </a:r>
          </a:p>
        </p:txBody>
      </p:sp>
      <p:sp>
        <p:nvSpPr>
          <p:cNvPr id="10" name="TextBox 1"/>
          <p:cNvSpPr txBox="1"/>
          <p:nvPr/>
        </p:nvSpPr>
        <p:spPr>
          <a:xfrm>
            <a:off x="8053422" y="3924380"/>
            <a:ext cx="719419" cy="295224"/>
          </a:xfrm>
          <a:prstGeom prst="rect">
            <a:avLst/>
          </a:prstGeom>
          <a:noFill/>
        </p:spPr>
        <p:txBody>
          <a:bodyPr wrap="square" lIns="0" tIns="0" rIns="0" bIns="44655" rtlCol="0">
            <a:spAutoFit/>
          </a:bodyPr>
          <a:lstStyle/>
          <a:p>
            <a:pPr algn="l">
              <a:lnSpc>
                <a:spcPts val="2149"/>
              </a:lnSpc>
            </a:pPr>
            <a:r>
              <a:rPr lang="en-US" altLang="zh-CN" sz="1668" dirty="0">
                <a:latin typeface="微软雅黑" pitchFamily="18" charset="0"/>
                <a:cs typeface="微软雅黑" pitchFamily="18" charset="0"/>
              </a:rPr>
              <a:t>生产线</a:t>
            </a:r>
          </a:p>
        </p:txBody>
      </p:sp>
      <p:sp>
        <p:nvSpPr>
          <p:cNvPr id="11" name="TextBox 1"/>
          <p:cNvSpPr txBox="1"/>
          <p:nvPr/>
        </p:nvSpPr>
        <p:spPr>
          <a:xfrm>
            <a:off x="4481522" y="3858330"/>
            <a:ext cx="479611" cy="295224"/>
          </a:xfrm>
          <a:prstGeom prst="rect">
            <a:avLst/>
          </a:prstGeom>
          <a:noFill/>
        </p:spPr>
        <p:txBody>
          <a:bodyPr wrap="square" lIns="0" tIns="0" rIns="0" bIns="44655" rtlCol="0">
            <a:spAutoFit/>
          </a:bodyPr>
          <a:lstStyle/>
          <a:p>
            <a:pPr algn="l">
              <a:lnSpc>
                <a:spcPts val="2149"/>
              </a:lnSpc>
            </a:pPr>
            <a:r>
              <a:rPr lang="en-US" altLang="zh-CN" sz="1668" dirty="0">
                <a:latin typeface="微软雅黑" pitchFamily="18" charset="0"/>
                <a:cs typeface="微软雅黑" pitchFamily="18" charset="0"/>
              </a:rPr>
              <a:t>产品</a:t>
            </a:r>
          </a:p>
        </p:txBody>
      </p:sp>
      <p:sp>
        <p:nvSpPr>
          <p:cNvPr id="12" name="TextBox 1"/>
          <p:cNvSpPr txBox="1"/>
          <p:nvPr/>
        </p:nvSpPr>
        <p:spPr>
          <a:xfrm>
            <a:off x="4838712" y="2405227"/>
            <a:ext cx="479611" cy="295224"/>
          </a:xfrm>
          <a:prstGeom prst="rect">
            <a:avLst/>
          </a:prstGeom>
          <a:noFill/>
        </p:spPr>
        <p:txBody>
          <a:bodyPr wrap="square" lIns="0" tIns="0" rIns="0" bIns="44655" rtlCol="0">
            <a:spAutoFit/>
          </a:bodyPr>
          <a:lstStyle/>
          <a:p>
            <a:pPr algn="l">
              <a:lnSpc>
                <a:spcPts val="2149"/>
              </a:lnSpc>
            </a:pPr>
            <a:r>
              <a:rPr lang="en-US" altLang="zh-CN" sz="1668" dirty="0">
                <a:latin typeface="微软雅黑" pitchFamily="18" charset="0"/>
                <a:cs typeface="微软雅黑" pitchFamily="18" charset="0"/>
              </a:rPr>
              <a:t>客户</a:t>
            </a:r>
          </a:p>
        </p:txBody>
      </p:sp>
      <p:sp>
        <p:nvSpPr>
          <p:cNvPr id="13" name="TextBox 1"/>
          <p:cNvSpPr txBox="1"/>
          <p:nvPr/>
        </p:nvSpPr>
        <p:spPr>
          <a:xfrm>
            <a:off x="5410216" y="4386730"/>
            <a:ext cx="2350261" cy="1151228"/>
          </a:xfrm>
          <a:prstGeom prst="rect">
            <a:avLst/>
          </a:prstGeom>
          <a:noFill/>
        </p:spPr>
        <p:txBody>
          <a:bodyPr wrap="square" lIns="0" tIns="0" rIns="0" bIns="44655" rtlCol="0">
            <a:spAutoFit/>
          </a:bodyPr>
          <a:lstStyle/>
          <a:p>
            <a:pPr algn="l">
              <a:lnSpc>
                <a:spcPts val="1953"/>
              </a:lnSpc>
              <a:tabLst>
                <a:tab pos="198459" algn="l"/>
                <a:tab pos="285285" algn="l"/>
              </a:tabLst>
            </a:pPr>
            <a:r>
              <a:rPr lang="en-US" altLang="zh-CN" dirty="0"/>
              <a:t>	</a:t>
            </a:r>
          </a:p>
          <a:p>
            <a:pPr algn="l">
              <a:lnSpc>
                <a:spcPts val="977"/>
              </a:lnSpc>
            </a:pPr>
            <a:endParaRPr lang="en-US" altLang="zh-CN" dirty="0"/>
          </a:p>
          <a:p>
            <a:pPr algn="l">
              <a:lnSpc>
                <a:spcPts val="977"/>
              </a:lnSpc>
            </a:pPr>
            <a:endParaRPr lang="en-US" altLang="zh-CN" dirty="0"/>
          </a:p>
          <a:p>
            <a:pPr algn="l">
              <a:lnSpc>
                <a:spcPts val="977"/>
              </a:lnSpc>
            </a:pPr>
            <a:endParaRPr lang="en-US" altLang="zh-CN" dirty="0"/>
          </a:p>
          <a:p>
            <a:pPr algn="l">
              <a:lnSpc>
                <a:spcPts val="977"/>
              </a:lnSpc>
            </a:pPr>
            <a:endParaRPr lang="en-US" altLang="zh-CN" dirty="0"/>
          </a:p>
          <a:p>
            <a:pPr algn="l">
              <a:lnSpc>
                <a:spcPts val="3027"/>
              </a:lnSpc>
              <a:tabLst>
                <a:tab pos="198459" algn="l"/>
                <a:tab pos="285285" algn="l"/>
              </a:tabLst>
            </a:pPr>
            <a:r>
              <a:rPr lang="en-US" altLang="zh-CN" sz="1668" dirty="0" err="1">
                <a:latin typeface="微软雅黑" pitchFamily="18" charset="0"/>
                <a:cs typeface="微软雅黑" pitchFamily="18" charset="0"/>
              </a:rPr>
              <a:t>供应链</a:t>
            </a:r>
            <a:r>
              <a:rPr lang="en-US" altLang="zh-CN" sz="1668" dirty="0">
                <a:latin typeface="Times New Roman" pitchFamily="18" charset="0"/>
                <a:cs typeface="Times New Roman" pitchFamily="18" charset="0"/>
              </a:rPr>
              <a:t>                    </a:t>
            </a:r>
            <a:r>
              <a:rPr lang="en-US" altLang="zh-CN" sz="1668" dirty="0" err="1">
                <a:latin typeface="微软雅黑" pitchFamily="18" charset="0"/>
                <a:cs typeface="微软雅黑" pitchFamily="18" charset="0"/>
              </a:rPr>
              <a:t>工厂</a:t>
            </a:r>
            <a:endParaRPr lang="en-US" altLang="zh-CN" sz="1668" dirty="0">
              <a:latin typeface="微软雅黑" pitchFamily="18" charset="0"/>
              <a:cs typeface="微软雅黑" pitchFamily="18" charset="0"/>
            </a:endParaRPr>
          </a:p>
        </p:txBody>
      </p:sp>
      <p:sp>
        <p:nvSpPr>
          <p:cNvPr id="14" name="矩形 13"/>
          <p:cNvSpPr/>
          <p:nvPr/>
        </p:nvSpPr>
        <p:spPr>
          <a:xfrm>
            <a:off x="5447563" y="3019020"/>
            <a:ext cx="2318935" cy="1321288"/>
          </a:xfrm>
          <a:prstGeom prst="rect">
            <a:avLst/>
          </a:prstGeom>
        </p:spPr>
        <p:txBody>
          <a:bodyPr wrap="square" lIns="89311" tIns="44655" rIns="89311" bIns="44655">
            <a:spAutoFit/>
          </a:bodyPr>
          <a:lstStyle/>
          <a:p>
            <a:pPr algn="l">
              <a:tabLst>
                <a:tab pos="198459" algn="l"/>
                <a:tab pos="285285" algn="l"/>
              </a:tabLst>
            </a:pPr>
            <a:r>
              <a:rPr lang="en-US" altLang="zh-CN" sz="2000" dirty="0" err="1">
                <a:solidFill>
                  <a:srgbClr val="FF0000"/>
                </a:solidFill>
                <a:latin typeface="华文楷体" pitchFamily="2" charset="-122"/>
                <a:ea typeface="华文楷体" pitchFamily="2" charset="-122"/>
                <a:cs typeface="微软雅黑" pitchFamily="18" charset="0"/>
              </a:rPr>
              <a:t>CPS由传感器、嵌入式</a:t>
            </a:r>
            <a:r>
              <a:rPr lang="en-US" altLang="zh-CN" sz="2000" dirty="0">
                <a:solidFill>
                  <a:srgbClr val="FF0000"/>
                </a:solidFill>
                <a:latin typeface="华文楷体" pitchFamily="2" charset="-122"/>
                <a:ea typeface="华文楷体" pitchFamily="2" charset="-122"/>
                <a:cs typeface="微软雅黑" pitchFamily="18" charset="0"/>
              </a:rPr>
              <a:t>  </a:t>
            </a:r>
            <a:r>
              <a:rPr lang="en-US" altLang="zh-CN" sz="2000" dirty="0" err="1">
                <a:solidFill>
                  <a:srgbClr val="FF0000"/>
                </a:solidFill>
                <a:latin typeface="华文楷体" pitchFamily="2" charset="-122"/>
                <a:ea typeface="华文楷体" pitchFamily="2" charset="-122"/>
                <a:cs typeface="微软雅黑" pitchFamily="18" charset="0"/>
              </a:rPr>
              <a:t>终端系统、智能控制系统、通信设</a:t>
            </a:r>
            <a:r>
              <a:rPr lang="zh-CN" altLang="en-US" sz="2000" dirty="0">
                <a:solidFill>
                  <a:srgbClr val="FF0000"/>
                </a:solidFill>
                <a:latin typeface="华文楷体" pitchFamily="2" charset="-122"/>
                <a:ea typeface="华文楷体" pitchFamily="2" charset="-122"/>
                <a:cs typeface="微软雅黑" pitchFamily="18" charset="0"/>
              </a:rPr>
              <a:t>备</a:t>
            </a:r>
            <a:r>
              <a:rPr lang="en-US" altLang="zh-CN" sz="2000" dirty="0" err="1">
                <a:solidFill>
                  <a:srgbClr val="FF0000"/>
                </a:solidFill>
                <a:latin typeface="华文楷体" pitchFamily="2" charset="-122"/>
                <a:ea typeface="华文楷体" pitchFamily="2" charset="-122"/>
                <a:cs typeface="微软雅黑" pitchFamily="18" charset="0"/>
              </a:rPr>
              <a:t>等组成</a:t>
            </a:r>
            <a:endParaRPr lang="en-US" altLang="zh-CN" sz="2000" dirty="0">
              <a:solidFill>
                <a:srgbClr val="FF0000"/>
              </a:solidFill>
              <a:latin typeface="华文楷体" pitchFamily="2" charset="-122"/>
              <a:ea typeface="华文楷体" pitchFamily="2" charset="-122"/>
              <a:cs typeface="微软雅黑" pitchFamily="18" charset="0"/>
            </a:endParaRPr>
          </a:p>
        </p:txBody>
      </p:sp>
      <p:sp>
        <p:nvSpPr>
          <p:cNvPr id="19" name="TextBox 18"/>
          <p:cNvSpPr txBox="1"/>
          <p:nvPr/>
        </p:nvSpPr>
        <p:spPr>
          <a:xfrm>
            <a:off x="242790" y="738492"/>
            <a:ext cx="3966659" cy="575058"/>
          </a:xfrm>
          <a:prstGeom prst="rect">
            <a:avLst/>
          </a:prstGeom>
          <a:noFill/>
        </p:spPr>
        <p:txBody>
          <a:bodyPr wrap="none" lIns="89311" tIns="44655" rIns="89311" bIns="44655" rtlCol="0">
            <a:spAutoFit/>
          </a:bodyPr>
          <a:lstStyle/>
          <a:p>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什么是</a:t>
            </a: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a:t>
            </a:r>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“工业</a:t>
            </a: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4.0</a:t>
            </a:r>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a:t>
            </a:r>
          </a:p>
        </p:txBody>
      </p:sp>
    </p:spTree>
    <p:extLst>
      <p:ext uri="{BB962C8B-B14F-4D97-AF65-F5344CB8AC3E}">
        <p14:creationId xmlns:p14="http://schemas.microsoft.com/office/powerpoint/2010/main" val="203584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srcRect/>
          <a:stretch>
            <a:fillRect/>
          </a:stretch>
        </p:blipFill>
        <p:spPr bwMode="auto">
          <a:xfrm>
            <a:off x="411834" y="1672559"/>
            <a:ext cx="2143125" cy="206074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3459832" y="1743012"/>
            <a:ext cx="2085975" cy="1919842"/>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6660232" y="1672559"/>
            <a:ext cx="2038349" cy="1937455"/>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5669632" y="2377089"/>
            <a:ext cx="800100" cy="642883"/>
          </a:xfrm>
          <a:prstGeom prst="rect">
            <a:avLst/>
          </a:prstGeom>
          <a:noFill/>
          <a:ln w="9525">
            <a:noFill/>
            <a:miter lim="800000"/>
            <a:headEnd/>
            <a:tailEnd/>
          </a:ln>
          <a:effectLst/>
        </p:spPr>
      </p:pic>
      <p:pic>
        <p:nvPicPr>
          <p:cNvPr id="7174" name="Picture 6"/>
          <p:cNvPicPr>
            <a:picLocks noChangeAspect="1" noChangeArrowheads="1"/>
          </p:cNvPicPr>
          <p:nvPr/>
        </p:nvPicPr>
        <p:blipFill>
          <a:blip r:embed="rId6"/>
          <a:srcRect/>
          <a:stretch>
            <a:fillRect/>
          </a:stretch>
        </p:blipFill>
        <p:spPr bwMode="auto">
          <a:xfrm>
            <a:off x="2469232" y="2306636"/>
            <a:ext cx="1038226" cy="933501"/>
          </a:xfrm>
          <a:prstGeom prst="rect">
            <a:avLst/>
          </a:prstGeom>
          <a:noFill/>
          <a:ln w="9525">
            <a:noFill/>
            <a:miter lim="800000"/>
            <a:headEnd/>
            <a:tailEnd/>
          </a:ln>
          <a:effectLst/>
        </p:spPr>
      </p:pic>
      <p:sp>
        <p:nvSpPr>
          <p:cNvPr id="8" name="TextBox 7"/>
          <p:cNvSpPr txBox="1"/>
          <p:nvPr/>
        </p:nvSpPr>
        <p:spPr>
          <a:xfrm>
            <a:off x="571629" y="497493"/>
            <a:ext cx="3966659" cy="575058"/>
          </a:xfrm>
          <a:prstGeom prst="rect">
            <a:avLst/>
          </a:prstGeom>
          <a:noFill/>
        </p:spPr>
        <p:txBody>
          <a:bodyPr wrap="none" lIns="89311" tIns="44655" rIns="89311" bIns="44655" rtlCol="0">
            <a:spAutoFit/>
          </a:bodyPr>
          <a:lstStyle/>
          <a:p>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什么是</a:t>
            </a: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a:t>
            </a:r>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“工业</a:t>
            </a: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4.0</a:t>
            </a:r>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a:t>
            </a:r>
          </a:p>
        </p:txBody>
      </p:sp>
      <p:sp>
        <p:nvSpPr>
          <p:cNvPr id="9" name="文本框 8">
            <a:extLst>
              <a:ext uri="{FF2B5EF4-FFF2-40B4-BE49-F238E27FC236}">
                <a16:creationId xmlns:a16="http://schemas.microsoft.com/office/drawing/2014/main" id="{C4F330E0-FDA3-4164-995D-AFF604BC6486}"/>
              </a:ext>
            </a:extLst>
          </p:cNvPr>
          <p:cNvSpPr txBox="1"/>
          <p:nvPr/>
        </p:nvSpPr>
        <p:spPr>
          <a:xfrm>
            <a:off x="251520" y="3861048"/>
            <a:ext cx="8712968" cy="2304256"/>
          </a:xfrm>
          <a:prstGeom prst="rect">
            <a:avLst/>
          </a:prstGeom>
          <a:noFill/>
        </p:spPr>
        <p:txBody>
          <a:bodyPr wrap="square" rtlCol="0">
            <a:spAutoFit/>
          </a:bodyPr>
          <a:lstStyle/>
          <a:p>
            <a:pPr algn="l"/>
            <a:r>
              <a:rPr lang="zh-CN" altLang="en-US" sz="2400" b="0" dirty="0">
                <a:solidFill>
                  <a:schemeClr val="tx1"/>
                </a:solidFill>
                <a:latin typeface="+mn-ea"/>
                <a:ea typeface="+mn-ea"/>
              </a:rPr>
              <a:t>随着互联网产业的高速发展，随着各行业快速智能化号角的吹响，我们正大踏步迈入工业 </a:t>
            </a:r>
            <a:r>
              <a:rPr lang="en-US" altLang="zh-CN" sz="2400" b="0" dirty="0">
                <a:solidFill>
                  <a:schemeClr val="tx1"/>
                </a:solidFill>
                <a:latin typeface="+mn-ea"/>
                <a:ea typeface="+mn-ea"/>
              </a:rPr>
              <a:t>4.0 </a:t>
            </a:r>
            <a:r>
              <a:rPr lang="zh-CN" altLang="en-US" sz="2400" b="0" dirty="0">
                <a:solidFill>
                  <a:schemeClr val="tx1"/>
                </a:solidFill>
                <a:latin typeface="+mn-ea"/>
                <a:ea typeface="+mn-ea"/>
              </a:rPr>
              <a:t>时代，计算机作为一种普适的计算设备已经逐步融入了我们生活的每一个角落。</a:t>
            </a:r>
            <a:r>
              <a:rPr lang="zh-CN" altLang="en-US" sz="2400" b="0" dirty="0">
                <a:solidFill>
                  <a:srgbClr val="0000FF"/>
                </a:solidFill>
                <a:latin typeface="+mn-ea"/>
                <a:ea typeface="+mn-ea"/>
              </a:rPr>
              <a:t>无论是电脑、智能手机、</a:t>
            </a:r>
            <a:r>
              <a:rPr lang="en-US" altLang="zh-CN" sz="2400" b="0" dirty="0">
                <a:solidFill>
                  <a:srgbClr val="0000FF"/>
                </a:solidFill>
                <a:latin typeface="+mn-ea"/>
                <a:ea typeface="+mn-ea"/>
              </a:rPr>
              <a:t>Pad</a:t>
            </a:r>
            <a:r>
              <a:rPr lang="zh-CN" altLang="en-US" sz="2400" b="0" dirty="0">
                <a:solidFill>
                  <a:srgbClr val="0000FF"/>
                </a:solidFill>
                <a:latin typeface="+mn-ea"/>
                <a:ea typeface="+mn-ea"/>
              </a:rPr>
              <a:t>、智能手表、智能头戴设备还是各类挂上“智能”字样的家用电器，它们的本质其实都是计算机 </a:t>
            </a:r>
            <a:r>
              <a:rPr lang="en-US" altLang="zh-CN" sz="2400" b="0" dirty="0">
                <a:solidFill>
                  <a:srgbClr val="0000FF"/>
                </a:solidFill>
                <a:latin typeface="+mn-ea"/>
                <a:ea typeface="+mn-ea"/>
              </a:rPr>
              <a:t>+ </a:t>
            </a:r>
            <a:r>
              <a:rPr lang="zh-CN" altLang="en-US" sz="2400" b="0" dirty="0">
                <a:solidFill>
                  <a:srgbClr val="0000FF"/>
                </a:solidFill>
                <a:latin typeface="+mn-ea"/>
                <a:ea typeface="+mn-ea"/>
              </a:rPr>
              <a:t>一些外部显示、交互的界面。</a:t>
            </a:r>
            <a:endParaRPr lang="zh-CN" altLang="en-US" sz="2400" dirty="0">
              <a:solidFill>
                <a:srgbClr val="0000FF"/>
              </a:solidFill>
              <a:latin typeface="+mn-ea"/>
              <a:ea typeface="+mn-ea"/>
            </a:endParaRPr>
          </a:p>
        </p:txBody>
      </p:sp>
    </p:spTree>
    <p:extLst>
      <p:ext uri="{BB962C8B-B14F-4D97-AF65-F5344CB8AC3E}">
        <p14:creationId xmlns:p14="http://schemas.microsoft.com/office/powerpoint/2010/main" val="13193545"/>
      </p:ext>
    </p:extLst>
  </p:cSld>
  <p:clrMapOvr>
    <a:masterClrMapping/>
  </p:clrMapOvr>
  <p:transition spd="slow" advTm="1"/>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8" name="TextBox 2">
            <a:extLst>
              <a:ext uri="{FF2B5EF4-FFF2-40B4-BE49-F238E27FC236}">
                <a16:creationId xmlns:a16="http://schemas.microsoft.com/office/drawing/2014/main" id="{F4DB5F77-5E1E-46A8-B57D-48DB62A457AD}"/>
              </a:ext>
            </a:extLst>
          </p:cNvPr>
          <p:cNvSpPr>
            <a:spLocks noChangeArrowheads="1"/>
          </p:cNvSpPr>
          <p:nvPr/>
        </p:nvSpPr>
        <p:spPr bwMode="auto">
          <a:xfrm>
            <a:off x="71438" y="101600"/>
            <a:ext cx="2159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、工业</a:t>
            </a:r>
            <a:r>
              <a:rPr lang="en-US" altLang="zh-CN" sz="1600" b="1" dirty="0">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4.0</a:t>
            </a:r>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简介</a:t>
            </a:r>
          </a:p>
        </p:txBody>
      </p:sp>
      <p:sp>
        <p:nvSpPr>
          <p:cNvPr id="82" name="TextBox 53">
            <a:extLst>
              <a:ext uri="{FF2B5EF4-FFF2-40B4-BE49-F238E27FC236}">
                <a16:creationId xmlns:a16="http://schemas.microsoft.com/office/drawing/2014/main" id="{47FB0F45-FE31-489A-82DB-08BBE1B3308B}"/>
              </a:ext>
            </a:extLst>
          </p:cNvPr>
          <p:cNvSpPr>
            <a:spLocks noChangeAspect="1" noChangeArrowheads="1"/>
          </p:cNvSpPr>
          <p:nvPr/>
        </p:nvSpPr>
        <p:spPr bwMode="auto">
          <a:xfrm>
            <a:off x="242297" y="115985"/>
            <a:ext cx="3067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eaLnBrk="1" hangingPunct="1">
              <a:spcBef>
                <a:spcPct val="0"/>
              </a:spcBef>
              <a:buFontTx/>
              <a:buNone/>
            </a:pPr>
            <a:r>
              <a:rPr lang="zh-CN" altLang="en-US" sz="2800" dirty="0">
                <a:solidFill>
                  <a:srgbClr val="FF0000"/>
                </a:solidFill>
                <a:latin typeface="+mn-ea"/>
                <a:ea typeface="+mn-ea"/>
              </a:rPr>
              <a:t>工业</a:t>
            </a:r>
            <a:r>
              <a:rPr lang="en-US" altLang="zh-CN" sz="2800" dirty="0">
                <a:solidFill>
                  <a:srgbClr val="FF0000"/>
                </a:solidFill>
                <a:latin typeface="+mn-ea"/>
                <a:ea typeface="+mn-ea"/>
                <a:cs typeface="Adobe Hebrew" pitchFamily="18" charset="-79"/>
              </a:rPr>
              <a:t>4.0</a:t>
            </a:r>
            <a:r>
              <a:rPr lang="zh-CN" altLang="en-US" sz="2800" dirty="0">
                <a:solidFill>
                  <a:srgbClr val="FF0000"/>
                </a:solidFill>
                <a:latin typeface="+mn-ea"/>
                <a:ea typeface="+mn-ea"/>
              </a:rPr>
              <a:t>的内涵</a:t>
            </a:r>
          </a:p>
        </p:txBody>
      </p:sp>
      <p:sp>
        <p:nvSpPr>
          <p:cNvPr id="83" name="矩形 8">
            <a:extLst>
              <a:ext uri="{FF2B5EF4-FFF2-40B4-BE49-F238E27FC236}">
                <a16:creationId xmlns:a16="http://schemas.microsoft.com/office/drawing/2014/main" id="{10AEA4DC-4BE8-418C-A227-9DC0FAC75557}"/>
              </a:ext>
            </a:extLst>
          </p:cNvPr>
          <p:cNvSpPr>
            <a:spLocks noChangeArrowheads="1"/>
          </p:cNvSpPr>
          <p:nvPr/>
        </p:nvSpPr>
        <p:spPr bwMode="auto">
          <a:xfrm>
            <a:off x="183103" y="255588"/>
            <a:ext cx="74612" cy="3683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endParaRPr lang="zh-CN" altLang="zh-CN" sz="1800">
              <a:solidFill>
                <a:srgbClr val="FFC000"/>
              </a:solidFill>
            </a:endParaRPr>
          </a:p>
        </p:txBody>
      </p:sp>
      <p:sp>
        <p:nvSpPr>
          <p:cNvPr id="18441" name="内容占位符 2">
            <a:extLst>
              <a:ext uri="{FF2B5EF4-FFF2-40B4-BE49-F238E27FC236}">
                <a16:creationId xmlns:a16="http://schemas.microsoft.com/office/drawing/2014/main" id="{EFE7F2FC-2C19-45FF-AEF5-6AC437AA2AC3}"/>
              </a:ext>
            </a:extLst>
          </p:cNvPr>
          <p:cNvSpPr txBox="1">
            <a:spLocks/>
          </p:cNvSpPr>
          <p:nvPr/>
        </p:nvSpPr>
        <p:spPr bwMode="auto">
          <a:xfrm>
            <a:off x="476791" y="1237779"/>
            <a:ext cx="3417887"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spcBef>
                <a:spcPts val="1800"/>
              </a:spcBef>
              <a:buClr>
                <a:schemeClr val="accent1"/>
              </a:buClr>
              <a:buSzPct val="100000"/>
              <a:buFont typeface="Arial" panose="020B0604020202020204" pitchFamily="34" charset="0"/>
              <a:buChar char="▪"/>
            </a:pP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447" name="内容占位符 2">
            <a:extLst>
              <a:ext uri="{FF2B5EF4-FFF2-40B4-BE49-F238E27FC236}">
                <a16:creationId xmlns:a16="http://schemas.microsoft.com/office/drawing/2014/main" id="{E8519053-07E8-4574-A8CA-FD6266C20974}"/>
              </a:ext>
            </a:extLst>
          </p:cNvPr>
          <p:cNvSpPr txBox="1">
            <a:spLocks/>
          </p:cNvSpPr>
          <p:nvPr/>
        </p:nvSpPr>
        <p:spPr bwMode="auto">
          <a:xfrm>
            <a:off x="-129080" y="2205449"/>
            <a:ext cx="2987824" cy="388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90000"/>
              </a:lnSpc>
              <a:buClr>
                <a:schemeClr val="accent1"/>
              </a:buClr>
              <a:buSzPct val="100000"/>
              <a:buFont typeface="Arial" panose="020B0604020202020204" pitchFamily="34" charset="0"/>
              <a:buNone/>
            </a:pPr>
            <a:r>
              <a:rPr lang="zh-CN" altLang="en-US"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微软雅黑" panose="020B0503020204020204" pitchFamily="34" charset="-122"/>
              </a:rPr>
              <a:t>          两大主题</a:t>
            </a:r>
            <a:endParaRPr lang="en-US" altLang="zh-CN"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微软雅黑" panose="020B0503020204020204" pitchFamily="34" charset="-122"/>
            </a:endParaRPr>
          </a:p>
          <a:p>
            <a:pPr algn="l">
              <a:lnSpc>
                <a:spcPct val="90000"/>
              </a:lnSpc>
              <a:buClr>
                <a:schemeClr val="accent1"/>
              </a:buClr>
              <a:buSzPct val="100000"/>
              <a:buFont typeface="Arial" panose="020B0604020202020204" pitchFamily="34" charset="0"/>
              <a:buNone/>
            </a:pPr>
            <a:endParaRPr lang="en-US" altLang="zh-CN" sz="2000" dirty="0">
              <a:solidFill>
                <a:srgbClr val="C00000"/>
              </a:solidFill>
              <a:latin typeface="黑体" panose="02010609060101010101" pitchFamily="49" charset="-122"/>
              <a:ea typeface="黑体" panose="02010609060101010101" pitchFamily="49" charset="-122"/>
              <a:cs typeface="Times New Roman" panose="02020603050405020304" pitchFamily="18" charset="0"/>
              <a:sym typeface="微软雅黑" panose="020B0503020204020204" pitchFamily="34" charset="-122"/>
            </a:endParaRPr>
          </a:p>
          <a:p>
            <a:pPr algn="l">
              <a:lnSpc>
                <a:spcPct val="90000"/>
              </a:lnSpc>
              <a:buClr>
                <a:schemeClr val="accent1"/>
              </a:buClr>
              <a:buSzPct val="100000"/>
              <a:buFont typeface="Arial" panose="020B0604020202020204" pitchFamily="34" charset="0"/>
              <a:buNone/>
            </a:pPr>
            <a:r>
              <a:rPr lang="zh-CN" altLang="en-US" sz="2000" dirty="0">
                <a:latin typeface="黑体" panose="02010609060101010101" pitchFamily="49" charset="-122"/>
                <a:ea typeface="黑体" panose="02010609060101010101" pitchFamily="49" charset="-122"/>
                <a:cs typeface="Times New Roman" panose="02020603050405020304" pitchFamily="18" charset="0"/>
                <a:sym typeface="微软雅黑" panose="020B0503020204020204" pitchFamily="34" charset="-122"/>
              </a:rPr>
              <a:t>  </a:t>
            </a:r>
            <a:r>
              <a:rPr lang="zh-CN" altLang="en-US" sz="2000" dirty="0">
                <a:latin typeface="DFKai-SB" pitchFamily="65" charset="-128"/>
                <a:ea typeface="DFKai-SB" pitchFamily="65" charset="-128"/>
                <a:cs typeface="Times New Roman" panose="02020603050405020304" pitchFamily="18" charset="0"/>
                <a:sym typeface="微软雅黑" panose="020B0503020204020204" pitchFamily="34" charset="-122"/>
              </a:rPr>
              <a:t>一是“</a:t>
            </a:r>
            <a:r>
              <a:rPr lang="zh-CN" altLang="en-US" sz="2000" dirty="0">
                <a:solidFill>
                  <a:srgbClr val="C00000"/>
                </a:solidFill>
                <a:latin typeface="DFKai-SB" pitchFamily="65" charset="-128"/>
                <a:ea typeface="DFKai-SB" pitchFamily="65" charset="-128"/>
                <a:cs typeface="Times New Roman" panose="02020603050405020304" pitchFamily="18" charset="0"/>
                <a:sym typeface="微软雅黑" panose="020B0503020204020204" pitchFamily="34" charset="-122"/>
              </a:rPr>
              <a:t>智能工厂</a:t>
            </a:r>
            <a:r>
              <a:rPr lang="zh-CN" altLang="en-US" sz="2000" dirty="0">
                <a:latin typeface="DFKai-SB" pitchFamily="65" charset="-128"/>
                <a:ea typeface="DFKai-SB" pitchFamily="65" charset="-128"/>
                <a:cs typeface="Times New Roman" panose="02020603050405020304" pitchFamily="18" charset="0"/>
                <a:sym typeface="微软雅黑" panose="020B0503020204020204" pitchFamily="34" charset="-122"/>
              </a:rPr>
              <a:t>”，重点研究智能化生产系统及过程，以及网络化分布式生产设施的实现；</a:t>
            </a:r>
            <a:endParaRPr lang="en-US" altLang="zh-CN" sz="2000" dirty="0">
              <a:latin typeface="DFKai-SB" pitchFamily="65" charset="-128"/>
              <a:ea typeface="DFKai-SB" pitchFamily="65" charset="-128"/>
              <a:cs typeface="Times New Roman" panose="02020603050405020304" pitchFamily="18" charset="0"/>
              <a:sym typeface="微软雅黑" panose="020B0503020204020204" pitchFamily="34" charset="-122"/>
            </a:endParaRPr>
          </a:p>
          <a:p>
            <a:pPr algn="l">
              <a:lnSpc>
                <a:spcPct val="90000"/>
              </a:lnSpc>
              <a:buClr>
                <a:schemeClr val="accent1"/>
              </a:buClr>
              <a:buSzPct val="100000"/>
              <a:buFont typeface="Arial" panose="020B0604020202020204" pitchFamily="34" charset="0"/>
              <a:buNone/>
            </a:pPr>
            <a:endParaRPr lang="en-US" altLang="zh-CN" sz="2000" dirty="0">
              <a:latin typeface="DFKai-SB" pitchFamily="65" charset="-128"/>
              <a:ea typeface="DFKai-SB" pitchFamily="65" charset="-128"/>
              <a:cs typeface="Times New Roman" panose="02020603050405020304" pitchFamily="18" charset="0"/>
              <a:sym typeface="微软雅黑" panose="020B0503020204020204" pitchFamily="34" charset="-122"/>
            </a:endParaRPr>
          </a:p>
          <a:p>
            <a:pPr algn="l">
              <a:lnSpc>
                <a:spcPct val="90000"/>
              </a:lnSpc>
              <a:buClr>
                <a:schemeClr val="accent1"/>
              </a:buClr>
              <a:buSzPct val="100000"/>
              <a:buFont typeface="Arial" panose="020B0604020202020204" pitchFamily="34" charset="0"/>
              <a:buNone/>
            </a:pPr>
            <a:r>
              <a:rPr lang="en-US" altLang="zh-CN" sz="2000" dirty="0">
                <a:latin typeface="DFKai-SB" pitchFamily="65" charset="-128"/>
                <a:ea typeface="DFKai-SB" pitchFamily="65" charset="-128"/>
                <a:cs typeface="Times New Roman" panose="02020603050405020304" pitchFamily="18" charset="0"/>
                <a:sym typeface="微软雅黑" panose="020B0503020204020204" pitchFamily="34" charset="-122"/>
              </a:rPr>
              <a:t>  </a:t>
            </a:r>
            <a:r>
              <a:rPr lang="zh-CN" altLang="en-US" sz="2000" dirty="0">
                <a:latin typeface="DFKai-SB" pitchFamily="65" charset="-128"/>
                <a:ea typeface="DFKai-SB" pitchFamily="65" charset="-128"/>
                <a:cs typeface="Times New Roman" panose="02020603050405020304" pitchFamily="18" charset="0"/>
                <a:sym typeface="微软雅黑" panose="020B0503020204020204" pitchFamily="34" charset="-122"/>
              </a:rPr>
              <a:t>二是“</a:t>
            </a:r>
            <a:r>
              <a:rPr lang="zh-CN" altLang="en-US" sz="2000" dirty="0">
                <a:solidFill>
                  <a:srgbClr val="C00000"/>
                </a:solidFill>
                <a:latin typeface="DFKai-SB" pitchFamily="65" charset="-128"/>
                <a:ea typeface="DFKai-SB" pitchFamily="65" charset="-128"/>
                <a:cs typeface="Times New Roman" panose="02020603050405020304" pitchFamily="18" charset="0"/>
                <a:sym typeface="微软雅黑" panose="020B0503020204020204" pitchFamily="34" charset="-122"/>
              </a:rPr>
              <a:t>智能生产</a:t>
            </a:r>
            <a:r>
              <a:rPr lang="zh-CN" altLang="en-US" sz="2000" dirty="0">
                <a:latin typeface="DFKai-SB" pitchFamily="65" charset="-128"/>
                <a:ea typeface="DFKai-SB" pitchFamily="65" charset="-128"/>
                <a:cs typeface="Times New Roman" panose="02020603050405020304" pitchFamily="18" charset="0"/>
                <a:sym typeface="微软雅黑" panose="020B0503020204020204" pitchFamily="34" charset="-122"/>
              </a:rPr>
              <a:t>”，主要涉及整个企业的生产物流管理、人机互动以及</a:t>
            </a:r>
            <a:r>
              <a:rPr lang="en-US" altLang="zh-CN" sz="2000" dirty="0">
                <a:latin typeface="Adobe Hebrew" pitchFamily="18" charset="-79"/>
                <a:ea typeface="DFKai-SB" pitchFamily="65" charset="-128"/>
                <a:cs typeface="Adobe Hebrew" pitchFamily="18" charset="-79"/>
                <a:sym typeface="微软雅黑" panose="020B0503020204020204" pitchFamily="34" charset="-122"/>
              </a:rPr>
              <a:t>3D</a:t>
            </a:r>
            <a:r>
              <a:rPr lang="zh-CN" altLang="en-US" sz="2000" dirty="0">
                <a:latin typeface="DFKai-SB" pitchFamily="65" charset="-128"/>
                <a:ea typeface="DFKai-SB" pitchFamily="65" charset="-128"/>
                <a:cs typeface="Times New Roman" panose="02020603050405020304" pitchFamily="18" charset="0"/>
                <a:sym typeface="微软雅黑" panose="020B0503020204020204" pitchFamily="34" charset="-122"/>
              </a:rPr>
              <a:t>技术在工业生产过程中的应用等。</a:t>
            </a:r>
            <a:endParaRPr lang="zh-CN" altLang="en-US" sz="2000" dirty="0">
              <a:latin typeface="DFKai-SB" pitchFamily="65" charset="-128"/>
              <a:ea typeface="DFKai-SB" pitchFamily="65" charset="-128"/>
              <a:cs typeface="Times New Roman" panose="02020603050405020304" pitchFamily="18" charset="0"/>
            </a:endParaRPr>
          </a:p>
          <a:p>
            <a:pPr algn="l">
              <a:lnSpc>
                <a:spcPct val="150000"/>
              </a:lnSpc>
              <a:spcBef>
                <a:spcPts val="1800"/>
              </a:spcBef>
              <a:buClr>
                <a:schemeClr val="accent1"/>
              </a:buClr>
              <a:buSzPct val="100000"/>
              <a:buFont typeface="Arial" panose="020B0604020202020204" pitchFamily="34" charset="0"/>
              <a:buChar char="▪"/>
            </a:pP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8448" name="内容占位符 2">
            <a:extLst>
              <a:ext uri="{FF2B5EF4-FFF2-40B4-BE49-F238E27FC236}">
                <a16:creationId xmlns:a16="http://schemas.microsoft.com/office/drawing/2014/main" id="{EEF01E3B-07F2-4262-AC44-6ED4A6BDE336}"/>
              </a:ext>
            </a:extLst>
          </p:cNvPr>
          <p:cNvSpPr txBox="1">
            <a:spLocks/>
          </p:cNvSpPr>
          <p:nvPr/>
        </p:nvSpPr>
        <p:spPr bwMode="auto">
          <a:xfrm>
            <a:off x="54382" y="770505"/>
            <a:ext cx="8818439" cy="92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2286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90000"/>
              </a:lnSpc>
              <a:buClr>
                <a:schemeClr val="accent1"/>
              </a:buClr>
              <a:buSzPct val="100000"/>
              <a:buFont typeface="Arial" panose="020B0604020202020204" pitchFamily="34" charset="0"/>
              <a:buNone/>
            </a:pPr>
            <a:r>
              <a:rPr lang="zh-CN" altLang="en-US" sz="2400" dirty="0">
                <a:latin typeface="+mn-ea"/>
                <a:ea typeface="+mn-ea"/>
                <a:cs typeface="Adobe Hebrew" pitchFamily="18" charset="-79"/>
              </a:rPr>
              <a:t>“</a:t>
            </a:r>
            <a:r>
              <a:rPr lang="zh-CN" altLang="en-US" sz="2400" dirty="0">
                <a:latin typeface="+mn-ea"/>
                <a:ea typeface="+mn-ea"/>
                <a:cs typeface="Times New Roman" panose="02020603050405020304" pitchFamily="18" charset="0"/>
              </a:rPr>
              <a:t>工业</a:t>
            </a:r>
            <a:r>
              <a:rPr lang="en-US" altLang="zh-CN" sz="2400" dirty="0">
                <a:latin typeface="+mn-ea"/>
                <a:ea typeface="+mn-ea"/>
                <a:cs typeface="Adobe Hebrew" pitchFamily="18" charset="-79"/>
              </a:rPr>
              <a:t>4.0”</a:t>
            </a:r>
            <a:r>
              <a:rPr lang="zh-CN" altLang="en-US" sz="2400" dirty="0">
                <a:latin typeface="+mn-ea"/>
                <a:ea typeface="+mn-ea"/>
                <a:cs typeface="Times New Roman" panose="02020603050405020304" pitchFamily="18" charset="0"/>
              </a:rPr>
              <a:t>概念包含了由集中式控制向分散式增强型控制的基本模式转变，目标是建立一个高度灵活的个性化和数字化的产品与服务的生产模式。</a:t>
            </a:r>
          </a:p>
          <a:p>
            <a:pPr algn="l">
              <a:lnSpc>
                <a:spcPct val="150000"/>
              </a:lnSpc>
              <a:spcBef>
                <a:spcPts val="1800"/>
              </a:spcBef>
              <a:buClr>
                <a:schemeClr val="accent1"/>
              </a:buClr>
              <a:buSzPct val="100000"/>
              <a:buFont typeface="Arial" panose="020B0604020202020204" pitchFamily="34" charset="0"/>
              <a:buChar char="▪"/>
            </a:pPr>
            <a:endParaRPr lang="en-US" altLang="zh-CN" sz="2400" b="1" dirty="0">
              <a:latin typeface="+mn-ea"/>
              <a:ea typeface="+mn-ea"/>
              <a:cs typeface="Times New Roman" panose="02020603050405020304" pitchFamily="18" charset="0"/>
            </a:endParaRPr>
          </a:p>
        </p:txBody>
      </p:sp>
      <p:pic>
        <p:nvPicPr>
          <p:cNvPr id="14" name="Picture 1" descr="E:\中宣部ppt制作\工业4.0ppt制作\图片\1372996221.jpg">
            <a:extLst>
              <a:ext uri="{FF2B5EF4-FFF2-40B4-BE49-F238E27FC236}">
                <a16:creationId xmlns:a16="http://schemas.microsoft.com/office/drawing/2014/main" id="{08BEFF93-D141-492C-A55F-303D540A051E}"/>
              </a:ext>
            </a:extLst>
          </p:cNvPr>
          <p:cNvPicPr>
            <a:picLocks noChangeAspect="1" noChangeArrowheads="1"/>
          </p:cNvPicPr>
          <p:nvPr/>
        </p:nvPicPr>
        <p:blipFill>
          <a:blip r:embed="rId3"/>
          <a:srcRect/>
          <a:stretch>
            <a:fillRect/>
          </a:stretch>
        </p:blipFill>
        <p:spPr bwMode="auto">
          <a:xfrm>
            <a:off x="2871568" y="2251693"/>
            <a:ext cx="6030611" cy="4159042"/>
          </a:xfrm>
          <a:prstGeom prst="rect">
            <a:avLst/>
          </a:prstGeom>
          <a:ln>
            <a:noFill/>
          </a:ln>
          <a:effectLst>
            <a:outerShdw blurRad="190500" algn="tl" rotWithShape="0">
              <a:srgbClr val="000000">
                <a:alpha val="70000"/>
              </a:srgbClr>
            </a:outerShdw>
          </a:effectLst>
        </p:spPr>
      </p:pic>
      <p:sp>
        <p:nvSpPr>
          <p:cNvPr id="15" name="TextBox 40">
            <a:extLst>
              <a:ext uri="{FF2B5EF4-FFF2-40B4-BE49-F238E27FC236}">
                <a16:creationId xmlns:a16="http://schemas.microsoft.com/office/drawing/2014/main" id="{ADFF71C2-4CE0-44E7-9413-D8A09CA6907D}"/>
              </a:ext>
            </a:extLst>
          </p:cNvPr>
          <p:cNvSpPr txBox="1">
            <a:spLocks noChangeArrowheads="1"/>
          </p:cNvSpPr>
          <p:nvPr/>
        </p:nvSpPr>
        <p:spPr bwMode="auto">
          <a:xfrm flipH="1">
            <a:off x="4899764" y="3611712"/>
            <a:ext cx="614027" cy="469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0000"/>
                </a:solidFill>
              </a:rPr>
              <a:t>人</a:t>
            </a:r>
          </a:p>
        </p:txBody>
      </p:sp>
      <p:sp>
        <p:nvSpPr>
          <p:cNvPr id="16" name="TextBox 41">
            <a:extLst>
              <a:ext uri="{FF2B5EF4-FFF2-40B4-BE49-F238E27FC236}">
                <a16:creationId xmlns:a16="http://schemas.microsoft.com/office/drawing/2014/main" id="{C3F312E0-81A6-44B1-AC58-A859A00D8A67}"/>
              </a:ext>
            </a:extLst>
          </p:cNvPr>
          <p:cNvSpPr txBox="1">
            <a:spLocks noChangeArrowheads="1"/>
          </p:cNvSpPr>
          <p:nvPr/>
        </p:nvSpPr>
        <p:spPr bwMode="auto">
          <a:xfrm>
            <a:off x="5985271" y="4721939"/>
            <a:ext cx="1058609" cy="46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0000"/>
                </a:solidFill>
              </a:rPr>
              <a:t>机器</a:t>
            </a:r>
          </a:p>
        </p:txBody>
      </p:sp>
      <p:sp>
        <p:nvSpPr>
          <p:cNvPr id="17" name="TextBox 43">
            <a:extLst>
              <a:ext uri="{FF2B5EF4-FFF2-40B4-BE49-F238E27FC236}">
                <a16:creationId xmlns:a16="http://schemas.microsoft.com/office/drawing/2014/main" id="{BA68749B-0A10-4867-B11F-C7A1C815452A}"/>
              </a:ext>
            </a:extLst>
          </p:cNvPr>
          <p:cNvSpPr txBox="1">
            <a:spLocks noChangeArrowheads="1"/>
          </p:cNvSpPr>
          <p:nvPr/>
        </p:nvSpPr>
        <p:spPr bwMode="auto">
          <a:xfrm>
            <a:off x="2932395" y="4098086"/>
            <a:ext cx="1073708" cy="46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FF0000"/>
                </a:solidFill>
              </a:rPr>
              <a:t>产品</a:t>
            </a:r>
          </a:p>
        </p:txBody>
      </p:sp>
      <p:sp>
        <p:nvSpPr>
          <p:cNvPr id="18" name="TextBox 45">
            <a:extLst>
              <a:ext uri="{FF2B5EF4-FFF2-40B4-BE49-F238E27FC236}">
                <a16:creationId xmlns:a16="http://schemas.microsoft.com/office/drawing/2014/main" id="{E18A931B-E595-40C5-A028-497BC568077B}"/>
              </a:ext>
            </a:extLst>
          </p:cNvPr>
          <p:cNvSpPr txBox="1">
            <a:spLocks noChangeArrowheads="1"/>
          </p:cNvSpPr>
          <p:nvPr/>
        </p:nvSpPr>
        <p:spPr bwMode="auto">
          <a:xfrm>
            <a:off x="7164288" y="2445915"/>
            <a:ext cx="1058609" cy="83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0000"/>
                </a:solidFill>
              </a:rPr>
              <a:t>控制中心</a:t>
            </a:r>
          </a:p>
        </p:txBody>
      </p:sp>
      <p:sp>
        <p:nvSpPr>
          <p:cNvPr id="19" name="TextBox 47">
            <a:extLst>
              <a:ext uri="{FF2B5EF4-FFF2-40B4-BE49-F238E27FC236}">
                <a16:creationId xmlns:a16="http://schemas.microsoft.com/office/drawing/2014/main" id="{0915C093-DCF7-4B20-9DDE-F8A6FD6483F7}"/>
              </a:ext>
            </a:extLst>
          </p:cNvPr>
          <p:cNvSpPr txBox="1">
            <a:spLocks noChangeArrowheads="1"/>
          </p:cNvSpPr>
          <p:nvPr/>
        </p:nvSpPr>
        <p:spPr bwMode="auto">
          <a:xfrm>
            <a:off x="4435057" y="2516910"/>
            <a:ext cx="1273351" cy="46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FF00"/>
                </a:solidFill>
              </a:rPr>
              <a:t>信息网</a:t>
            </a:r>
          </a:p>
        </p:txBody>
      </p:sp>
      <p:sp>
        <p:nvSpPr>
          <p:cNvPr id="20" name="TextBox 51">
            <a:extLst>
              <a:ext uri="{FF2B5EF4-FFF2-40B4-BE49-F238E27FC236}">
                <a16:creationId xmlns:a16="http://schemas.microsoft.com/office/drawing/2014/main" id="{14F88B2E-91A1-4A35-B7A1-EE4912D33DBA}"/>
              </a:ext>
            </a:extLst>
          </p:cNvPr>
          <p:cNvSpPr txBox="1">
            <a:spLocks noChangeArrowheads="1"/>
          </p:cNvSpPr>
          <p:nvPr/>
        </p:nvSpPr>
        <p:spPr bwMode="auto">
          <a:xfrm flipH="1">
            <a:off x="8084320" y="4777552"/>
            <a:ext cx="6135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0000"/>
                </a:solidFill>
              </a:rPr>
              <a:t>人</a:t>
            </a:r>
          </a:p>
        </p:txBody>
      </p:sp>
      <p:sp>
        <p:nvSpPr>
          <p:cNvPr id="21" name="TextBox 52">
            <a:extLst>
              <a:ext uri="{FF2B5EF4-FFF2-40B4-BE49-F238E27FC236}">
                <a16:creationId xmlns:a16="http://schemas.microsoft.com/office/drawing/2014/main" id="{F0CD3B98-7083-47E8-99A3-35EAB564C54E}"/>
              </a:ext>
            </a:extLst>
          </p:cNvPr>
          <p:cNvSpPr txBox="1">
            <a:spLocks noChangeArrowheads="1"/>
          </p:cNvSpPr>
          <p:nvPr/>
        </p:nvSpPr>
        <p:spPr bwMode="auto">
          <a:xfrm>
            <a:off x="7608792" y="3799197"/>
            <a:ext cx="1058608" cy="46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0000"/>
                </a:solidFill>
              </a:rPr>
              <a:t>资源</a:t>
            </a:r>
          </a:p>
        </p:txBody>
      </p:sp>
      <p:sp>
        <p:nvSpPr>
          <p:cNvPr id="22" name="TextBox 53">
            <a:extLst>
              <a:ext uri="{FF2B5EF4-FFF2-40B4-BE49-F238E27FC236}">
                <a16:creationId xmlns:a16="http://schemas.microsoft.com/office/drawing/2014/main" id="{0CE47FEE-5E87-4783-A068-BD910C671F5F}"/>
              </a:ext>
            </a:extLst>
          </p:cNvPr>
          <p:cNvSpPr txBox="1">
            <a:spLocks noChangeArrowheads="1"/>
          </p:cNvSpPr>
          <p:nvPr/>
        </p:nvSpPr>
        <p:spPr bwMode="auto">
          <a:xfrm>
            <a:off x="3839698" y="5437142"/>
            <a:ext cx="1464604" cy="46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FF00"/>
                </a:solidFill>
              </a:rPr>
              <a:t>生产线</a:t>
            </a:r>
            <a:r>
              <a:rPr lang="en-US" altLang="zh-CN" sz="2400" b="1" dirty="0">
                <a:solidFill>
                  <a:srgbClr val="FFFF00"/>
                </a:solidFill>
              </a:rPr>
              <a:t>1</a:t>
            </a:r>
            <a:endParaRPr lang="zh-CN" altLang="en-US" sz="2400" b="1" dirty="0">
              <a:solidFill>
                <a:srgbClr val="FFFF00"/>
              </a:solidFill>
            </a:endParaRPr>
          </a:p>
        </p:txBody>
      </p:sp>
      <p:sp>
        <p:nvSpPr>
          <p:cNvPr id="23" name="矩形 22">
            <a:extLst>
              <a:ext uri="{FF2B5EF4-FFF2-40B4-BE49-F238E27FC236}">
                <a16:creationId xmlns:a16="http://schemas.microsoft.com/office/drawing/2014/main" id="{D393DBAD-196E-46EF-B6B9-BA87C0F1908E}"/>
              </a:ext>
            </a:extLst>
          </p:cNvPr>
          <p:cNvSpPr>
            <a:spLocks noChangeArrowheads="1"/>
          </p:cNvSpPr>
          <p:nvPr/>
        </p:nvSpPr>
        <p:spPr bwMode="auto">
          <a:xfrm>
            <a:off x="3634361" y="4476589"/>
            <a:ext cx="1357233" cy="46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FF00"/>
                </a:solidFill>
              </a:rPr>
              <a:t>生产线</a:t>
            </a:r>
            <a:r>
              <a:rPr lang="en-US" altLang="zh-CN" sz="2400" b="1" dirty="0">
                <a:solidFill>
                  <a:srgbClr val="FFFF00"/>
                </a:solidFill>
              </a:rPr>
              <a:t>2</a:t>
            </a:r>
            <a:endParaRPr lang="zh-CN" altLang="en-US" sz="2400" b="1" dirty="0">
              <a:solidFill>
                <a:srgbClr val="FFFF00"/>
              </a:solidFill>
            </a:endParaRPr>
          </a:p>
        </p:txBody>
      </p:sp>
      <p:sp>
        <p:nvSpPr>
          <p:cNvPr id="24" name="矩形 23">
            <a:extLst>
              <a:ext uri="{FF2B5EF4-FFF2-40B4-BE49-F238E27FC236}">
                <a16:creationId xmlns:a16="http://schemas.microsoft.com/office/drawing/2014/main" id="{5FB69CE2-4994-4B68-9C10-3CA9BFFC6C10}"/>
              </a:ext>
            </a:extLst>
          </p:cNvPr>
          <p:cNvSpPr>
            <a:spLocks noChangeArrowheads="1"/>
          </p:cNvSpPr>
          <p:nvPr/>
        </p:nvSpPr>
        <p:spPr bwMode="auto">
          <a:xfrm>
            <a:off x="3032824" y="3166180"/>
            <a:ext cx="1357234" cy="466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dirty="0">
                <a:solidFill>
                  <a:srgbClr val="FFFF00"/>
                </a:solidFill>
              </a:rPr>
              <a:t>生产线</a:t>
            </a:r>
            <a:r>
              <a:rPr lang="en-US" altLang="zh-CN" sz="2400" b="1" dirty="0">
                <a:solidFill>
                  <a:srgbClr val="FFFF00"/>
                </a:solidFill>
              </a:rPr>
              <a:t>3</a:t>
            </a:r>
            <a:endParaRPr lang="zh-CN" altLang="en-US" sz="2400" b="1" dirty="0">
              <a:solidFill>
                <a:srgbClr val="FFFF00"/>
              </a:solidFill>
            </a:endParaRPr>
          </a:p>
        </p:txBody>
      </p:sp>
    </p:spTree>
    <p:extLst>
      <p:ext uri="{BB962C8B-B14F-4D97-AF65-F5344CB8AC3E}">
        <p14:creationId xmlns:p14="http://schemas.microsoft.com/office/powerpoint/2010/main" val="3089344830"/>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2" name="Object 4"/>
          <p:cNvGraphicFramePr>
            <a:graphicFrameLocks/>
          </p:cNvGraphicFramePr>
          <p:nvPr/>
        </p:nvGraphicFramePr>
        <p:xfrm>
          <a:off x="304802" y="1808583"/>
          <a:ext cx="8763000" cy="4086270"/>
        </p:xfrm>
        <a:graphic>
          <a:graphicData uri="http://schemas.openxmlformats.org/presentationml/2006/ole">
            <mc:AlternateContent xmlns:mc="http://schemas.openxmlformats.org/markup-compatibility/2006">
              <mc:Choice xmlns:v="urn:schemas-microsoft-com:vml" Requires="v">
                <p:oleObj spid="_x0000_s11167" r:id="rId3" imgW="10925597" imgH="5057957" progId="Paint.Picture">
                  <p:embed/>
                </p:oleObj>
              </mc:Choice>
              <mc:Fallback>
                <p:oleObj r:id="rId3" imgW="10925597" imgH="5057957" progId="Paint.Picture">
                  <p:embed/>
                  <p:pic>
                    <p:nvPicPr>
                      <p:cNvPr id="22532" name="Object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2" y="1808583"/>
                        <a:ext cx="8763000" cy="40862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3" name="Object 5"/>
          <p:cNvGraphicFramePr>
            <a:graphicFrameLocks/>
          </p:cNvGraphicFramePr>
          <p:nvPr/>
        </p:nvGraphicFramePr>
        <p:xfrm>
          <a:off x="1600201" y="2583567"/>
          <a:ext cx="2667000" cy="1065600"/>
        </p:xfrm>
        <a:graphic>
          <a:graphicData uri="http://schemas.openxmlformats.org/presentationml/2006/ole">
            <mc:AlternateContent xmlns:mc="http://schemas.openxmlformats.org/markup-compatibility/2006">
              <mc:Choice xmlns:v="urn:schemas-microsoft-com:vml" Requires="v">
                <p:oleObj spid="_x0000_s11168" r:id="rId5" imgW="3267317" imgH="1457597" progId="Paint.Picture">
                  <p:embed/>
                </p:oleObj>
              </mc:Choice>
              <mc:Fallback>
                <p:oleObj r:id="rId5" imgW="3267317" imgH="1457597" progId="Paint.Picture">
                  <p:embed/>
                  <p:pic>
                    <p:nvPicPr>
                      <p:cNvPr id="22533" name="Object 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1" y="2583567"/>
                        <a:ext cx="2667000" cy="106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4" name="Object 6"/>
          <p:cNvGraphicFramePr>
            <a:graphicFrameLocks/>
          </p:cNvGraphicFramePr>
          <p:nvPr/>
        </p:nvGraphicFramePr>
        <p:xfrm>
          <a:off x="6019800" y="2583566"/>
          <a:ext cx="2971800" cy="1144860"/>
        </p:xfrm>
        <a:graphic>
          <a:graphicData uri="http://schemas.openxmlformats.org/presentationml/2006/ole">
            <mc:AlternateContent xmlns:mc="http://schemas.openxmlformats.org/markup-compatibility/2006">
              <mc:Choice xmlns:v="urn:schemas-microsoft-com:vml" Requires="v">
                <p:oleObj spid="_x0000_s11169" r:id="rId7" imgW="3753317" imgH="1771877" progId="Paint.Picture">
                  <p:embed/>
                </p:oleObj>
              </mc:Choice>
              <mc:Fallback>
                <p:oleObj r:id="rId7" imgW="3753317" imgH="1771877" progId="Paint.Picture">
                  <p:embed/>
                  <p:pic>
                    <p:nvPicPr>
                      <p:cNvPr id="22534" name="Object 6"/>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2583566"/>
                        <a:ext cx="2971800" cy="11448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5" name="Object 7"/>
          <p:cNvGraphicFramePr>
            <a:graphicFrameLocks/>
          </p:cNvGraphicFramePr>
          <p:nvPr/>
        </p:nvGraphicFramePr>
        <p:xfrm>
          <a:off x="1600201" y="4767607"/>
          <a:ext cx="2667000" cy="1100826"/>
        </p:xfrm>
        <a:graphic>
          <a:graphicData uri="http://schemas.openxmlformats.org/presentationml/2006/ole">
            <mc:AlternateContent xmlns:mc="http://schemas.openxmlformats.org/markup-compatibility/2006">
              <mc:Choice xmlns:v="urn:schemas-microsoft-com:vml" Requires="v">
                <p:oleObj spid="_x0000_s11170" r:id="rId9" imgW="3448397" imgH="1800677" progId="Paint.Picture">
                  <p:embed/>
                </p:oleObj>
              </mc:Choice>
              <mc:Fallback>
                <p:oleObj r:id="rId9" imgW="3448397" imgH="1800677" progId="Paint.Picture">
                  <p:embed/>
                  <p:pic>
                    <p:nvPicPr>
                      <p:cNvPr id="22535" name="Object 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1" y="4767607"/>
                        <a:ext cx="2667000" cy="11008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6" name="Object 8"/>
          <p:cNvGraphicFramePr>
            <a:graphicFrameLocks/>
          </p:cNvGraphicFramePr>
          <p:nvPr/>
        </p:nvGraphicFramePr>
        <p:xfrm>
          <a:off x="6019801" y="4767607"/>
          <a:ext cx="3048000" cy="1065600"/>
        </p:xfrm>
        <a:graphic>
          <a:graphicData uri="http://schemas.openxmlformats.org/presentationml/2006/ole">
            <mc:AlternateContent xmlns:mc="http://schemas.openxmlformats.org/markup-compatibility/2006">
              <mc:Choice xmlns:v="urn:schemas-microsoft-com:vml" Requires="v">
                <p:oleObj spid="_x0000_s11171" r:id="rId11" imgW="3676997" imgH="1838477" progId="Paint.Picture">
                  <p:embed/>
                </p:oleObj>
              </mc:Choice>
              <mc:Fallback>
                <p:oleObj r:id="rId11" imgW="3676997" imgH="1838477" progId="Paint.Picture">
                  <p:embed/>
                  <p:pic>
                    <p:nvPicPr>
                      <p:cNvPr id="22536" name="Object 8"/>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1" y="4767607"/>
                        <a:ext cx="3048000" cy="106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1"/>
          <p:cNvSpPr txBox="1"/>
          <p:nvPr/>
        </p:nvSpPr>
        <p:spPr>
          <a:xfrm>
            <a:off x="441695" y="720947"/>
            <a:ext cx="3234860" cy="459435"/>
          </a:xfrm>
          <a:prstGeom prst="rect">
            <a:avLst/>
          </a:prstGeom>
          <a:noFill/>
        </p:spPr>
        <p:txBody>
          <a:bodyPr wrap="none" lIns="0" tIns="0" rIns="0" bIns="44655" rtlCol="0">
            <a:spAutoFit/>
          </a:bodyPr>
          <a:lstStyle/>
          <a:p>
            <a:pPr>
              <a:lnSpc>
                <a:spcPts val="3027"/>
              </a:lnSpc>
              <a:tabLst>
                <a:tab pos="2356701" algn="l"/>
                <a:tab pos="3907161" algn="l"/>
                <a:tab pos="4080812" algn="l"/>
              </a:tabLst>
            </a:pPr>
            <a:r>
              <a:rPr lang="en-US" altLang="zh-CN" sz="3522"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工业4.0</a:t>
            </a:r>
            <a:r>
              <a:rPr lang="zh-CN" altLang="en-US" sz="3522"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四大主题</a:t>
            </a:r>
            <a:endParaRPr lang="en-US" altLang="zh-CN" sz="3522"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endParaRPr>
          </a:p>
        </p:txBody>
      </p:sp>
    </p:spTree>
    <p:extLst>
      <p:ext uri="{BB962C8B-B14F-4D97-AF65-F5344CB8AC3E}">
        <p14:creationId xmlns:p14="http://schemas.microsoft.com/office/powerpoint/2010/main" val="2268873440"/>
      </p:ext>
    </p:extLst>
  </p:cSld>
  <p:clrMapOvr>
    <a:masterClrMapping/>
  </p:clrMapOvr>
  <p:transition spd="slow" advTm="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0F5095B6-D359-48CE-A7D7-483013EAE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6096" y="3717032"/>
            <a:ext cx="3240360" cy="2604150"/>
          </a:xfrm>
          <a:prstGeom prst="rect">
            <a:avLst/>
          </a:prstGeom>
        </p:spPr>
      </p:pic>
      <p:pic>
        <p:nvPicPr>
          <p:cNvPr id="9" name="图片 8">
            <a:extLst>
              <a:ext uri="{FF2B5EF4-FFF2-40B4-BE49-F238E27FC236}">
                <a16:creationId xmlns:a16="http://schemas.microsoft.com/office/drawing/2014/main" id="{DADD1E7C-892D-4097-995C-163AD00C0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717032"/>
            <a:ext cx="3888432" cy="2625573"/>
          </a:xfrm>
          <a:prstGeom prst="rect">
            <a:avLst/>
          </a:prstGeom>
        </p:spPr>
      </p:pic>
      <p:pic>
        <p:nvPicPr>
          <p:cNvPr id="7" name="图片 6">
            <a:extLst>
              <a:ext uri="{FF2B5EF4-FFF2-40B4-BE49-F238E27FC236}">
                <a16:creationId xmlns:a16="http://schemas.microsoft.com/office/drawing/2014/main" id="{41B25502-9481-42AC-B85E-6FB0521B3D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0032" y="807734"/>
            <a:ext cx="3816424" cy="2720565"/>
          </a:xfrm>
          <a:prstGeom prst="rect">
            <a:avLst/>
          </a:prstGeom>
        </p:spPr>
      </p:pic>
      <p:pic>
        <p:nvPicPr>
          <p:cNvPr id="4" name="图片 3">
            <a:extLst>
              <a:ext uri="{FF2B5EF4-FFF2-40B4-BE49-F238E27FC236}">
                <a16:creationId xmlns:a16="http://schemas.microsoft.com/office/drawing/2014/main" id="{53E22A6A-0FA8-42E1-B51F-F0BC3909C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836712"/>
            <a:ext cx="3124689" cy="2550219"/>
          </a:xfrm>
          <a:prstGeom prst="rect">
            <a:avLst/>
          </a:prstGeom>
        </p:spPr>
      </p:pic>
      <p:sp>
        <p:nvSpPr>
          <p:cNvPr id="2" name="矩形 1">
            <a:extLst>
              <a:ext uri="{FF2B5EF4-FFF2-40B4-BE49-F238E27FC236}">
                <a16:creationId xmlns:a16="http://schemas.microsoft.com/office/drawing/2014/main" id="{CEEA4986-640D-48D3-B26E-4572850C908C}"/>
              </a:ext>
            </a:extLst>
          </p:cNvPr>
          <p:cNvSpPr/>
          <p:nvPr/>
        </p:nvSpPr>
        <p:spPr>
          <a:xfrm>
            <a:off x="179512" y="188640"/>
            <a:ext cx="3744416" cy="646331"/>
          </a:xfrm>
          <a:prstGeom prst="rect">
            <a:avLst/>
          </a:prstGeom>
        </p:spPr>
        <p:txBody>
          <a:bodyPr wrap="square">
            <a:spAutoFit/>
          </a:bodyPr>
          <a:lstStyle/>
          <a:p>
            <a:r>
              <a:rPr lang="zh-CN" altLang="en-US" b="0" dirty="0">
                <a:solidFill>
                  <a:srgbClr val="191919"/>
                </a:solidFill>
                <a:latin typeface="PingFang SC"/>
              </a:rPr>
              <a:t>继续阅读学术论文，你会逐渐抵达人类知识的边界。</a:t>
            </a:r>
            <a:endParaRPr lang="zh-CN" altLang="en-US" dirty="0"/>
          </a:p>
        </p:txBody>
      </p:sp>
      <p:sp>
        <p:nvSpPr>
          <p:cNvPr id="5" name="矩形 4">
            <a:extLst>
              <a:ext uri="{FF2B5EF4-FFF2-40B4-BE49-F238E27FC236}">
                <a16:creationId xmlns:a16="http://schemas.microsoft.com/office/drawing/2014/main" id="{A67B3171-5091-48AB-9B7E-7599BE937D80}"/>
              </a:ext>
            </a:extLst>
          </p:cNvPr>
          <p:cNvSpPr/>
          <p:nvPr/>
        </p:nvSpPr>
        <p:spPr>
          <a:xfrm>
            <a:off x="4119881" y="188640"/>
            <a:ext cx="5032147" cy="646331"/>
          </a:xfrm>
          <a:prstGeom prst="rect">
            <a:avLst/>
          </a:prstGeom>
        </p:spPr>
        <p:txBody>
          <a:bodyPr wrap="none">
            <a:spAutoFit/>
          </a:bodyPr>
          <a:lstStyle/>
          <a:p>
            <a:r>
              <a:rPr lang="zh-CN" altLang="en-US" b="0" dirty="0">
                <a:solidFill>
                  <a:srgbClr val="191919"/>
                </a:solidFill>
                <a:latin typeface="PingFang SC"/>
              </a:rPr>
              <a:t>一旦抵达了边界，你便专注于此。你花几年的</a:t>
            </a:r>
            <a:endParaRPr lang="en-US" altLang="zh-CN" b="0" dirty="0">
              <a:solidFill>
                <a:srgbClr val="191919"/>
              </a:solidFill>
              <a:latin typeface="PingFang SC"/>
            </a:endParaRPr>
          </a:p>
          <a:p>
            <a:r>
              <a:rPr lang="zh-CN" altLang="en-US" b="0" dirty="0">
                <a:solidFill>
                  <a:srgbClr val="191919"/>
                </a:solidFill>
                <a:latin typeface="PingFang SC"/>
              </a:rPr>
              <a:t>时间试图突破边界。终于有一天，你推动了它。</a:t>
            </a:r>
          </a:p>
        </p:txBody>
      </p:sp>
      <p:sp>
        <p:nvSpPr>
          <p:cNvPr id="10" name="矩形 9">
            <a:extLst>
              <a:ext uri="{FF2B5EF4-FFF2-40B4-BE49-F238E27FC236}">
                <a16:creationId xmlns:a16="http://schemas.microsoft.com/office/drawing/2014/main" id="{09769C7C-C65C-4C3C-B60A-91D540075005}"/>
              </a:ext>
            </a:extLst>
          </p:cNvPr>
          <p:cNvSpPr/>
          <p:nvPr/>
        </p:nvSpPr>
        <p:spPr>
          <a:xfrm>
            <a:off x="22386" y="3501008"/>
            <a:ext cx="4896544" cy="369332"/>
          </a:xfrm>
          <a:prstGeom prst="rect">
            <a:avLst/>
          </a:prstGeom>
        </p:spPr>
        <p:txBody>
          <a:bodyPr wrap="square">
            <a:spAutoFit/>
          </a:bodyPr>
          <a:lstStyle/>
          <a:p>
            <a:r>
              <a:rPr lang="zh-CN" altLang="en-US" b="0" dirty="0">
                <a:solidFill>
                  <a:srgbClr val="191919"/>
                </a:solidFill>
                <a:latin typeface="PingFang SC"/>
              </a:rPr>
              <a:t>当然，对你而言，这个世界看上去不一样了。</a:t>
            </a:r>
            <a:endParaRPr lang="zh-CN" altLang="en-US" dirty="0"/>
          </a:p>
        </p:txBody>
      </p:sp>
      <p:sp>
        <p:nvSpPr>
          <p:cNvPr id="11" name="矩形 10">
            <a:extLst>
              <a:ext uri="{FF2B5EF4-FFF2-40B4-BE49-F238E27FC236}">
                <a16:creationId xmlns:a16="http://schemas.microsoft.com/office/drawing/2014/main" id="{93631AFC-ABA7-43F7-B972-B43F8E03755D}"/>
              </a:ext>
            </a:extLst>
          </p:cNvPr>
          <p:cNvSpPr/>
          <p:nvPr/>
        </p:nvSpPr>
        <p:spPr>
          <a:xfrm>
            <a:off x="5580112" y="3501008"/>
            <a:ext cx="2954655" cy="369332"/>
          </a:xfrm>
          <a:prstGeom prst="rect">
            <a:avLst/>
          </a:prstGeom>
        </p:spPr>
        <p:txBody>
          <a:bodyPr wrap="none">
            <a:spAutoFit/>
          </a:bodyPr>
          <a:lstStyle/>
          <a:p>
            <a:r>
              <a:rPr lang="zh-CN" altLang="en-US" b="0" dirty="0">
                <a:solidFill>
                  <a:srgbClr val="191919"/>
                </a:solidFill>
                <a:latin typeface="PingFang SC"/>
              </a:rPr>
              <a:t>但别忘了全局是长这样的。</a:t>
            </a:r>
            <a:endParaRPr lang="zh-CN" altLang="en-US" dirty="0"/>
          </a:p>
        </p:txBody>
      </p:sp>
    </p:spTree>
    <p:extLst>
      <p:ext uri="{BB962C8B-B14F-4D97-AF65-F5344CB8AC3E}">
        <p14:creationId xmlns:p14="http://schemas.microsoft.com/office/powerpoint/2010/main" val="139802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9" name="TextBox 3">
            <a:extLst>
              <a:ext uri="{FF2B5EF4-FFF2-40B4-BE49-F238E27FC236}">
                <a16:creationId xmlns:a16="http://schemas.microsoft.com/office/drawing/2014/main" id="{AC3C6EC2-4D4D-4906-82CB-87C2F6496EB0}"/>
              </a:ext>
            </a:extLst>
          </p:cNvPr>
          <p:cNvSpPr>
            <a:spLocks noChangeArrowheads="1"/>
          </p:cNvSpPr>
          <p:nvPr/>
        </p:nvSpPr>
        <p:spPr bwMode="auto">
          <a:xfrm>
            <a:off x="2578100" y="149225"/>
            <a:ext cx="2052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8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一、工业</a:t>
            </a:r>
            <a:r>
              <a:rPr lang="en-US" altLang="zh-CN" sz="1800" b="1" dirty="0">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4.0</a:t>
            </a:r>
            <a:r>
              <a:rPr lang="zh-CN" altLang="en-US" sz="1800" b="1">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与</a:t>
            </a:r>
            <a:r>
              <a:rPr lang="en-US" altLang="zh-CN" sz="1800" b="1" dirty="0">
                <a:solidFill>
                  <a:schemeClr val="bg1"/>
                </a:solidFill>
                <a:latin typeface="Adobe Hebrew" pitchFamily="18" charset="-79"/>
                <a:ea typeface="微软雅黑" panose="020B0503020204020204" pitchFamily="34" charset="-122"/>
                <a:cs typeface="Adobe Hebrew" pitchFamily="18" charset="-79"/>
                <a:sym typeface="微软雅黑" panose="020B0503020204020204" pitchFamily="34" charset="-122"/>
              </a:rPr>
              <a:t>CPS</a:t>
            </a:r>
            <a:endParaRPr lang="zh-CN" altLang="zh-CN" sz="1800">
              <a:latin typeface="Adobe Hebrew" pitchFamily="18" charset="-79"/>
              <a:cs typeface="Adobe Hebrew" pitchFamily="18" charset="-79"/>
            </a:endParaRPr>
          </a:p>
        </p:txBody>
      </p:sp>
      <p:sp>
        <p:nvSpPr>
          <p:cNvPr id="19" name="Rectangle 11">
            <a:extLst>
              <a:ext uri="{FF2B5EF4-FFF2-40B4-BE49-F238E27FC236}">
                <a16:creationId xmlns:a16="http://schemas.microsoft.com/office/drawing/2014/main" id="{5F432060-D4EE-491C-ACCA-5C8420F2F7C5}"/>
              </a:ext>
            </a:extLst>
          </p:cNvPr>
          <p:cNvSpPr>
            <a:spLocks noChangeArrowheads="1"/>
          </p:cNvSpPr>
          <p:nvPr/>
        </p:nvSpPr>
        <p:spPr bwMode="auto">
          <a:xfrm>
            <a:off x="267456" y="692696"/>
            <a:ext cx="8840787" cy="1498424"/>
          </a:xfrm>
          <a:prstGeom prst="rect">
            <a:avLst/>
          </a:prstGeom>
          <a:noFill/>
          <a:ln w="9525" algn="ctr">
            <a:noFill/>
            <a:miter lim="800000"/>
            <a:headEnd/>
            <a:tailEnd/>
          </a:ln>
          <a:effectLst/>
        </p:spPr>
        <p:txBody>
          <a:bodyPr wrap="square">
            <a:spAutoFit/>
          </a:bodyPr>
          <a:lstStyle/>
          <a:p>
            <a:pPr marL="0" lvl="1" algn="l" eaLnBrk="1" hangingPunct="1">
              <a:lnSpc>
                <a:spcPct val="130000"/>
              </a:lnSpc>
              <a:buFont typeface="Wingdings" pitchFamily="2" charset="2"/>
              <a:buChar char="u"/>
              <a:defRPr/>
            </a:pPr>
            <a:r>
              <a:rPr lang="zh-CN" altLang="en-US" sz="2400" dirty="0">
                <a:solidFill>
                  <a:schemeClr val="tx1"/>
                </a:solidFill>
                <a:latin typeface="+mn-ea"/>
                <a:ea typeface="+mn-ea"/>
              </a:rPr>
              <a:t> </a:t>
            </a:r>
            <a:r>
              <a:rPr lang="zh-CN" altLang="en-US" sz="2400" kern="0" dirty="0">
                <a:solidFill>
                  <a:schemeClr val="tx1"/>
                </a:solidFill>
                <a:latin typeface="+mn-ea"/>
                <a:ea typeface="+mn-ea"/>
                <a:cs typeface="Adobe Hebrew" panose="02040503050201020203" pitchFamily="18" charset="-79"/>
              </a:rPr>
              <a:t>“工业</a:t>
            </a:r>
            <a:r>
              <a:rPr lang="en-US" altLang="zh-CN" sz="2400" kern="0" dirty="0">
                <a:solidFill>
                  <a:schemeClr val="tx1"/>
                </a:solidFill>
                <a:latin typeface="+mn-ea"/>
                <a:ea typeface="+mn-ea"/>
                <a:cs typeface="Adobe Hebrew" panose="02040503050201020203" pitchFamily="18" charset="-79"/>
              </a:rPr>
              <a:t>4.0”</a:t>
            </a:r>
            <a:r>
              <a:rPr lang="zh-CN" altLang="en-US" sz="2400" kern="0" dirty="0">
                <a:solidFill>
                  <a:schemeClr val="tx1"/>
                </a:solidFill>
                <a:latin typeface="+mn-ea"/>
                <a:ea typeface="+mn-ea"/>
                <a:cs typeface="Adobe Hebrew" panose="02040503050201020203" pitchFamily="18" charset="-79"/>
              </a:rPr>
              <a:t>的框架内并没有涉及到新技术的引进，而是强调通过信息物理系统（</a:t>
            </a:r>
            <a:r>
              <a:rPr lang="en-US" altLang="zh-CN" sz="2400" kern="0" dirty="0">
                <a:solidFill>
                  <a:schemeClr val="tx1"/>
                </a:solidFill>
                <a:latin typeface="+mn-ea"/>
                <a:ea typeface="+mn-ea"/>
                <a:cs typeface="Adobe Hebrew" panose="02040503050201020203" pitchFamily="18" charset="-79"/>
              </a:rPr>
              <a:t>CPS</a:t>
            </a:r>
            <a:r>
              <a:rPr lang="zh-CN" altLang="en-US" sz="2400" kern="0" dirty="0">
                <a:solidFill>
                  <a:schemeClr val="tx1"/>
                </a:solidFill>
                <a:latin typeface="+mn-ea"/>
                <a:ea typeface="+mn-ea"/>
                <a:cs typeface="Adobe Hebrew" panose="02040503050201020203" pitchFamily="18" charset="-79"/>
              </a:rPr>
              <a:t>）与生产系统的融合来改变当前的工业生产与服务模式。</a:t>
            </a:r>
          </a:p>
        </p:txBody>
      </p:sp>
      <p:grpSp>
        <p:nvGrpSpPr>
          <p:cNvPr id="20491" name="组合 40">
            <a:extLst>
              <a:ext uri="{FF2B5EF4-FFF2-40B4-BE49-F238E27FC236}">
                <a16:creationId xmlns:a16="http://schemas.microsoft.com/office/drawing/2014/main" id="{DDBC2545-1B32-4612-A02D-07A515E5C2B7}"/>
              </a:ext>
            </a:extLst>
          </p:cNvPr>
          <p:cNvGrpSpPr>
            <a:grpSpLocks/>
          </p:cNvGrpSpPr>
          <p:nvPr/>
        </p:nvGrpSpPr>
        <p:grpSpPr bwMode="auto">
          <a:xfrm>
            <a:off x="3419872" y="4149080"/>
            <a:ext cx="5308600" cy="1338262"/>
            <a:chOff x="3685319" y="4615866"/>
            <a:chExt cx="8135955" cy="1873473"/>
          </a:xfrm>
        </p:grpSpPr>
        <p:grpSp>
          <p:nvGrpSpPr>
            <p:cNvPr id="20494" name="Group 18">
              <a:extLst>
                <a:ext uri="{FF2B5EF4-FFF2-40B4-BE49-F238E27FC236}">
                  <a16:creationId xmlns:a16="http://schemas.microsoft.com/office/drawing/2014/main" id="{73F5EBFF-2D35-414C-8AA6-9DDE37AF17EA}"/>
                </a:ext>
              </a:extLst>
            </p:cNvPr>
            <p:cNvGrpSpPr>
              <a:grpSpLocks/>
            </p:cNvGrpSpPr>
            <p:nvPr/>
          </p:nvGrpSpPr>
          <p:grpSpPr bwMode="auto">
            <a:xfrm>
              <a:off x="6658864" y="4615866"/>
              <a:ext cx="5162410" cy="1873473"/>
              <a:chOff x="4684" y="1562"/>
              <a:chExt cx="4150" cy="1301"/>
            </a:xfrm>
          </p:grpSpPr>
          <p:pic>
            <p:nvPicPr>
              <p:cNvPr id="20496" name="Picture 13">
                <a:extLst>
                  <a:ext uri="{FF2B5EF4-FFF2-40B4-BE49-F238E27FC236}">
                    <a16:creationId xmlns:a16="http://schemas.microsoft.com/office/drawing/2014/main" id="{9A6875EC-1F9D-4BCE-BE66-DABC33266E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4978" t="54042" r="894" b="4176"/>
              <a:stretch>
                <a:fillRect/>
              </a:stretch>
            </p:blipFill>
            <p:spPr bwMode="auto">
              <a:xfrm>
                <a:off x="6657" y="1562"/>
                <a:ext cx="2177" cy="1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7" name="Picture 14">
                <a:extLst>
                  <a:ext uri="{FF2B5EF4-FFF2-40B4-BE49-F238E27FC236}">
                    <a16:creationId xmlns:a16="http://schemas.microsoft.com/office/drawing/2014/main" id="{D42571E2-01C9-4415-BCE6-EA91073E99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4167" t="53752" r="35631" b="4541"/>
              <a:stretch>
                <a:fillRect/>
              </a:stretch>
            </p:blipFill>
            <p:spPr bwMode="auto">
              <a:xfrm>
                <a:off x="4684" y="1562"/>
                <a:ext cx="1951" cy="1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3" name="Picture 8" descr="outdoor_wireless">
              <a:extLst>
                <a:ext uri="{FF2B5EF4-FFF2-40B4-BE49-F238E27FC236}">
                  <a16:creationId xmlns:a16="http://schemas.microsoft.com/office/drawing/2014/main" id="{1906BFF1-2C28-411D-B4FD-AA6C679F9679}"/>
                </a:ext>
              </a:extLst>
            </p:cNvPr>
            <p:cNvPicPr>
              <a:picLocks noChangeAspect="1" noChangeArrowheads="1"/>
            </p:cNvPicPr>
            <p:nvPr/>
          </p:nvPicPr>
          <p:blipFill>
            <a:blip r:embed="rId5"/>
            <a:srcRect/>
            <a:stretch>
              <a:fillRect/>
            </a:stretch>
          </p:blipFill>
          <p:spPr bwMode="auto">
            <a:xfrm>
              <a:off x="3685319" y="4620120"/>
              <a:ext cx="2952328" cy="17972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pic>
        <p:nvPicPr>
          <p:cNvPr id="26" name="Picture 8">
            <a:extLst>
              <a:ext uri="{FF2B5EF4-FFF2-40B4-BE49-F238E27FC236}">
                <a16:creationId xmlns:a16="http://schemas.microsoft.com/office/drawing/2014/main" id="{E9DD3D49-253E-4360-A9C7-013DB550F24E}"/>
              </a:ext>
            </a:extLst>
          </p:cNvPr>
          <p:cNvPicPr>
            <a:picLocks noChangeAspect="1" noChangeArrowheads="1"/>
          </p:cNvPicPr>
          <p:nvPr/>
        </p:nvPicPr>
        <p:blipFill>
          <a:blip r:embed="rId6"/>
          <a:srcRect/>
          <a:stretch>
            <a:fillRect/>
          </a:stretch>
        </p:blipFill>
        <p:spPr bwMode="auto">
          <a:xfrm>
            <a:off x="539552" y="2204864"/>
            <a:ext cx="2543502" cy="3852294"/>
          </a:xfrm>
          <a:prstGeom prst="rect">
            <a:avLst/>
          </a:prstGeom>
          <a:ln>
            <a:noFill/>
          </a:ln>
          <a:effectLst>
            <a:outerShdw blurRad="292100" dist="139700" dir="2700000" algn="tl" rotWithShape="0">
              <a:srgbClr val="333333">
                <a:alpha val="65000"/>
              </a:srgbClr>
            </a:outerShdw>
          </a:effectLst>
        </p:spPr>
      </p:pic>
      <p:sp>
        <p:nvSpPr>
          <p:cNvPr id="3" name="矩形 2">
            <a:extLst>
              <a:ext uri="{FF2B5EF4-FFF2-40B4-BE49-F238E27FC236}">
                <a16:creationId xmlns:a16="http://schemas.microsoft.com/office/drawing/2014/main" id="{D41D9EC9-F4C5-4A68-951E-B4B7C061BDCA}"/>
              </a:ext>
            </a:extLst>
          </p:cNvPr>
          <p:cNvSpPr/>
          <p:nvPr/>
        </p:nvSpPr>
        <p:spPr>
          <a:xfrm>
            <a:off x="3131840" y="2420888"/>
            <a:ext cx="5508625" cy="1018292"/>
          </a:xfrm>
          <a:prstGeom prst="rect">
            <a:avLst/>
          </a:prstGeom>
        </p:spPr>
        <p:txBody>
          <a:bodyPr>
            <a:spAutoFit/>
          </a:bodyPr>
          <a:lstStyle/>
          <a:p>
            <a:pPr marL="0" lvl="1" eaLnBrk="1" hangingPunct="1">
              <a:lnSpc>
                <a:spcPct val="130000"/>
              </a:lnSpc>
              <a:buFont typeface="Wingdings" pitchFamily="2" charset="2"/>
              <a:buChar char="u"/>
              <a:defRPr/>
            </a:pPr>
            <a:r>
              <a:rPr lang="zh-CN" altLang="en-US" sz="2400" kern="0" dirty="0">
                <a:solidFill>
                  <a:schemeClr val="tx1"/>
                </a:solidFill>
                <a:latin typeface="+mn-ea"/>
                <a:ea typeface="+mn-ea"/>
                <a:cs typeface="Adobe Hebrew" panose="02040503050201020203" pitchFamily="18" charset="-79"/>
              </a:rPr>
              <a:t>以物联网、服务网以及数据网为核心内容的</a:t>
            </a:r>
            <a:r>
              <a:rPr lang="en-US" altLang="zh-CN" sz="2400" kern="0" dirty="0">
                <a:solidFill>
                  <a:srgbClr val="FF0000"/>
                </a:solidFill>
                <a:latin typeface="+mn-ea"/>
                <a:ea typeface="+mn-ea"/>
                <a:cs typeface="Adobe Hebrew" panose="02040503050201020203" pitchFamily="18" charset="-79"/>
              </a:rPr>
              <a:t>CPS</a:t>
            </a:r>
            <a:r>
              <a:rPr lang="zh-CN" altLang="en-US" sz="2400" kern="0" dirty="0">
                <a:solidFill>
                  <a:srgbClr val="FF0000"/>
                </a:solidFill>
                <a:latin typeface="+mn-ea"/>
                <a:ea typeface="+mn-ea"/>
                <a:cs typeface="Adobe Hebrew" panose="02040503050201020203" pitchFamily="18" charset="-79"/>
              </a:rPr>
              <a:t>将成为“工业</a:t>
            </a:r>
            <a:r>
              <a:rPr lang="en-US" altLang="zh-CN" sz="2400" kern="0" dirty="0">
                <a:solidFill>
                  <a:srgbClr val="FF0000"/>
                </a:solidFill>
                <a:latin typeface="+mn-ea"/>
                <a:ea typeface="+mn-ea"/>
                <a:cs typeface="Adobe Hebrew" panose="02040503050201020203" pitchFamily="18" charset="-79"/>
              </a:rPr>
              <a:t>4.0”</a:t>
            </a:r>
            <a:r>
              <a:rPr lang="zh-CN" altLang="en-US" sz="2400" kern="0" dirty="0">
                <a:solidFill>
                  <a:srgbClr val="FF0000"/>
                </a:solidFill>
                <a:latin typeface="+mn-ea"/>
                <a:ea typeface="+mn-ea"/>
                <a:cs typeface="Adobe Hebrew" panose="02040503050201020203" pitchFamily="18" charset="-79"/>
              </a:rPr>
              <a:t>的基础</a:t>
            </a:r>
            <a:r>
              <a:rPr lang="zh-CN" altLang="en-US" sz="2400" kern="0" dirty="0">
                <a:solidFill>
                  <a:schemeClr val="tx1"/>
                </a:solidFill>
                <a:latin typeface="+mn-ea"/>
                <a:ea typeface="+mn-ea"/>
                <a:cs typeface="Adobe Hebrew" panose="02040503050201020203" pitchFamily="18" charset="-79"/>
              </a:rPr>
              <a:t>。</a:t>
            </a:r>
          </a:p>
        </p:txBody>
      </p:sp>
      <p:sp>
        <p:nvSpPr>
          <p:cNvPr id="18" name="TextBox 1">
            <a:extLst>
              <a:ext uri="{FF2B5EF4-FFF2-40B4-BE49-F238E27FC236}">
                <a16:creationId xmlns:a16="http://schemas.microsoft.com/office/drawing/2014/main" id="{BC588FB6-A209-4983-AABF-0C2DA1BB319B}"/>
              </a:ext>
            </a:extLst>
          </p:cNvPr>
          <p:cNvSpPr txBox="1"/>
          <p:nvPr/>
        </p:nvSpPr>
        <p:spPr>
          <a:xfrm>
            <a:off x="251520" y="276486"/>
            <a:ext cx="5238614" cy="446227"/>
          </a:xfrm>
          <a:prstGeom prst="rect">
            <a:avLst/>
          </a:prstGeom>
          <a:noFill/>
        </p:spPr>
        <p:txBody>
          <a:bodyPr wrap="none" lIns="0" tIns="0" rIns="0" bIns="44655" rtlCol="0">
            <a:spAutoFit/>
          </a:bodyPr>
          <a:lstStyle/>
          <a:p>
            <a:pPr>
              <a:lnSpc>
                <a:spcPts val="3027"/>
              </a:lnSpc>
              <a:tabLst>
                <a:tab pos="2356701" algn="l"/>
                <a:tab pos="3907161" algn="l"/>
                <a:tab pos="4080812" algn="l"/>
              </a:tabLst>
            </a:pP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工业4.0的基础 - </a:t>
            </a:r>
            <a:r>
              <a:rPr lang="en-US" altLang="zh-CN" sz="3151" cap="all" dirty="0" err="1">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信息物理系统</a:t>
            </a:r>
            <a:endPar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endParaRPr>
          </a:p>
        </p:txBody>
      </p:sp>
    </p:spTree>
    <p:extLst>
      <p:ext uri="{BB962C8B-B14F-4D97-AF65-F5344CB8AC3E}">
        <p14:creationId xmlns:p14="http://schemas.microsoft.com/office/powerpoint/2010/main" val="2414299488"/>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12">
            <a:extLst>
              <a:ext uri="{FF2B5EF4-FFF2-40B4-BE49-F238E27FC236}">
                <a16:creationId xmlns:a16="http://schemas.microsoft.com/office/drawing/2014/main" id="{CB637BFB-BA6C-4635-BE84-24A56199BB1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9425" y="2863850"/>
            <a:ext cx="3762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0" name="Picture 12">
            <a:extLst>
              <a:ext uri="{FF2B5EF4-FFF2-40B4-BE49-F238E27FC236}">
                <a16:creationId xmlns:a16="http://schemas.microsoft.com/office/drawing/2014/main" id="{6D176A6D-8294-4BCF-A33E-DE69EFCBC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509713"/>
            <a:ext cx="37941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3">
            <a:extLst>
              <a:ext uri="{FF2B5EF4-FFF2-40B4-BE49-F238E27FC236}">
                <a16:creationId xmlns:a16="http://schemas.microsoft.com/office/drawing/2014/main" id="{EB814E23-54C7-4FBC-836C-96B2FC2799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3300" y="3712369"/>
            <a:ext cx="5900737"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7B128D4A-D3C2-45AF-B3EE-C0B6822F649C}"/>
              </a:ext>
            </a:extLst>
          </p:cNvPr>
          <p:cNvSpPr>
            <a:spLocks noChangeArrowheads="1"/>
          </p:cNvSpPr>
          <p:nvPr/>
        </p:nvSpPr>
        <p:spPr bwMode="auto">
          <a:xfrm>
            <a:off x="179512" y="95182"/>
            <a:ext cx="57486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dirty="0">
                <a:latin typeface="黑体" panose="02010609060101010101" pitchFamily="49" charset="-122"/>
                <a:ea typeface="黑体" panose="02010609060101010101" pitchFamily="49" charset="-122"/>
              </a:rPr>
              <a:t>工业</a:t>
            </a:r>
            <a:r>
              <a:rPr lang="en-US" altLang="zh-CN" sz="3200" b="1" dirty="0">
                <a:latin typeface="黑体" panose="02010609060101010101" pitchFamily="49" charset="-122"/>
                <a:ea typeface="黑体" panose="02010609060101010101" pitchFamily="49" charset="-122"/>
              </a:rPr>
              <a:t>4.0</a:t>
            </a:r>
            <a:r>
              <a:rPr lang="zh-CN" altLang="en-US" sz="3200" b="1" dirty="0">
                <a:latin typeface="黑体" panose="02010609060101010101" pitchFamily="49" charset="-122"/>
                <a:ea typeface="黑体" panose="02010609060101010101" pitchFamily="49" charset="-122"/>
              </a:rPr>
              <a:t>的</a:t>
            </a:r>
            <a:r>
              <a:rPr lang="zh-CN" altLang="en-US" sz="3200" b="1" dirty="0">
                <a:solidFill>
                  <a:srgbClr val="FF0000"/>
                </a:solidFill>
                <a:latin typeface="黑体" panose="02010609060101010101" pitchFamily="49" charset="-122"/>
                <a:ea typeface="黑体" panose="02010609060101010101" pitchFamily="49" charset="-122"/>
              </a:rPr>
              <a:t>原理：信息物理系统</a:t>
            </a:r>
          </a:p>
        </p:txBody>
      </p:sp>
      <p:sp>
        <p:nvSpPr>
          <p:cNvPr id="20" name="Text Box 8">
            <a:extLst>
              <a:ext uri="{FF2B5EF4-FFF2-40B4-BE49-F238E27FC236}">
                <a16:creationId xmlns:a16="http://schemas.microsoft.com/office/drawing/2014/main" id="{B012612E-FD84-48F3-90FE-4568DE8BE377}"/>
              </a:ext>
            </a:extLst>
          </p:cNvPr>
          <p:cNvSpPr txBox="1">
            <a:spLocks noChangeArrowheads="1"/>
          </p:cNvSpPr>
          <p:nvPr/>
        </p:nvSpPr>
        <p:spPr bwMode="auto">
          <a:xfrm>
            <a:off x="1403350" y="3827463"/>
            <a:ext cx="1150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rPr>
              <a:t>传感器</a:t>
            </a:r>
          </a:p>
        </p:txBody>
      </p:sp>
      <p:sp>
        <p:nvSpPr>
          <p:cNvPr id="21" name="Text Box 8">
            <a:extLst>
              <a:ext uri="{FF2B5EF4-FFF2-40B4-BE49-F238E27FC236}">
                <a16:creationId xmlns:a16="http://schemas.microsoft.com/office/drawing/2014/main" id="{BF8EBE52-CB80-4AEB-B779-E724FB5009D6}"/>
              </a:ext>
            </a:extLst>
          </p:cNvPr>
          <p:cNvSpPr txBox="1">
            <a:spLocks noChangeArrowheads="1"/>
          </p:cNvSpPr>
          <p:nvPr/>
        </p:nvSpPr>
        <p:spPr bwMode="auto">
          <a:xfrm>
            <a:off x="4242559" y="4675982"/>
            <a:ext cx="1150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0000"/>
                </a:solidFill>
              </a:rPr>
              <a:t>传感器</a:t>
            </a:r>
          </a:p>
        </p:txBody>
      </p:sp>
      <p:sp>
        <p:nvSpPr>
          <p:cNvPr id="23" name="Text Box 8">
            <a:extLst>
              <a:ext uri="{FF2B5EF4-FFF2-40B4-BE49-F238E27FC236}">
                <a16:creationId xmlns:a16="http://schemas.microsoft.com/office/drawing/2014/main" id="{A78E4672-8BCC-4393-822C-AAC15F4BA7F8}"/>
              </a:ext>
            </a:extLst>
          </p:cNvPr>
          <p:cNvSpPr txBox="1">
            <a:spLocks noChangeArrowheads="1"/>
          </p:cNvSpPr>
          <p:nvPr/>
        </p:nvSpPr>
        <p:spPr bwMode="auto">
          <a:xfrm>
            <a:off x="5393496" y="4637009"/>
            <a:ext cx="11509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dirty="0">
                <a:solidFill>
                  <a:srgbClr val="FF0000"/>
                </a:solidFill>
              </a:rPr>
              <a:t>传感器</a:t>
            </a:r>
          </a:p>
        </p:txBody>
      </p:sp>
      <p:sp>
        <p:nvSpPr>
          <p:cNvPr id="24" name="Text Box 8">
            <a:extLst>
              <a:ext uri="{FF2B5EF4-FFF2-40B4-BE49-F238E27FC236}">
                <a16:creationId xmlns:a16="http://schemas.microsoft.com/office/drawing/2014/main" id="{177234FD-C14E-47A6-A973-1163B90BF12E}"/>
              </a:ext>
            </a:extLst>
          </p:cNvPr>
          <p:cNvSpPr txBox="1">
            <a:spLocks noChangeArrowheads="1"/>
          </p:cNvSpPr>
          <p:nvPr/>
        </p:nvSpPr>
        <p:spPr bwMode="auto">
          <a:xfrm>
            <a:off x="2811463" y="3959225"/>
            <a:ext cx="1150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000">
                <a:solidFill>
                  <a:srgbClr val="FF0000"/>
                </a:solidFill>
              </a:rPr>
              <a:t>传感器</a:t>
            </a:r>
          </a:p>
        </p:txBody>
      </p:sp>
      <p:sp>
        <p:nvSpPr>
          <p:cNvPr id="25" name="矩形标注 24">
            <a:extLst>
              <a:ext uri="{FF2B5EF4-FFF2-40B4-BE49-F238E27FC236}">
                <a16:creationId xmlns:a16="http://schemas.microsoft.com/office/drawing/2014/main" id="{E1D507F3-6A51-45C1-982F-485C97A3DA0A}"/>
              </a:ext>
            </a:extLst>
          </p:cNvPr>
          <p:cNvSpPr/>
          <p:nvPr/>
        </p:nvSpPr>
        <p:spPr>
          <a:xfrm>
            <a:off x="6711950" y="4436111"/>
            <a:ext cx="1974850" cy="900112"/>
          </a:xfrm>
          <a:prstGeom prst="wedgeRectCallout">
            <a:avLst>
              <a:gd name="adj1" fmla="val -67916"/>
              <a:gd name="adj2" fmla="val 6500"/>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buFontTx/>
              <a:buNone/>
              <a:defRPr/>
            </a:pPr>
            <a:r>
              <a:rPr lang="zh-CN" altLang="en-US" b="1" dirty="0">
                <a:solidFill>
                  <a:srgbClr val="FFFF00"/>
                </a:solidFill>
                <a:latin typeface="华文楷体" panose="02010600040101010101" pitchFamily="2" charset="-122"/>
                <a:ea typeface="华文楷体" panose="02010600040101010101" pitchFamily="2" charset="-122"/>
              </a:rPr>
              <a:t>我会采集</a:t>
            </a:r>
            <a:r>
              <a:rPr lang="zh-CN" altLang="zh-CN" b="1" dirty="0">
                <a:solidFill>
                  <a:srgbClr val="FFFF00"/>
                </a:solidFill>
                <a:latin typeface="华文楷体" panose="02010600040101010101" pitchFamily="2" charset="-122"/>
                <a:ea typeface="华文楷体" panose="02010600040101010101" pitchFamily="2" charset="-122"/>
              </a:rPr>
              <a:t>设计、开发、生产有关的所有数据</a:t>
            </a:r>
            <a:endParaRPr lang="zh-CN" altLang="en-US" b="1" dirty="0">
              <a:solidFill>
                <a:srgbClr val="FFFF00"/>
              </a:solidFill>
              <a:latin typeface="华文楷体" panose="02010600040101010101" pitchFamily="2" charset="-122"/>
              <a:ea typeface="华文楷体" panose="02010600040101010101" pitchFamily="2" charset="-122"/>
            </a:endParaRPr>
          </a:p>
        </p:txBody>
      </p:sp>
      <p:pic>
        <p:nvPicPr>
          <p:cNvPr id="2056" name="Picture 8" descr="c:\users\administrator\appdata\roaming\360se6\User Data\temp\8JRB34J45912.jpg">
            <a:extLst>
              <a:ext uri="{FF2B5EF4-FFF2-40B4-BE49-F238E27FC236}">
                <a16:creationId xmlns:a16="http://schemas.microsoft.com/office/drawing/2014/main" id="{505AD004-D460-4023-A65D-A7A50160BC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466" t="4573" r="3049" b="5666"/>
          <a:stretch>
            <a:fillRect/>
          </a:stretch>
        </p:blipFill>
        <p:spPr bwMode="auto">
          <a:xfrm>
            <a:off x="1595438" y="885825"/>
            <a:ext cx="5400675"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矩形标注 32">
            <a:extLst>
              <a:ext uri="{FF2B5EF4-FFF2-40B4-BE49-F238E27FC236}">
                <a16:creationId xmlns:a16="http://schemas.microsoft.com/office/drawing/2014/main" id="{73DB790B-7F88-4C4A-B46B-DCF9CB2B7FC9}"/>
              </a:ext>
            </a:extLst>
          </p:cNvPr>
          <p:cNvSpPr/>
          <p:nvPr/>
        </p:nvSpPr>
        <p:spPr>
          <a:xfrm>
            <a:off x="7032625" y="928688"/>
            <a:ext cx="1798638" cy="1131887"/>
          </a:xfrm>
          <a:prstGeom prst="wedgeRectCallout">
            <a:avLst>
              <a:gd name="adj1" fmla="val -125340"/>
              <a:gd name="adj2" fmla="val -11066"/>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buFontTx/>
              <a:buNone/>
              <a:defRPr/>
            </a:pPr>
            <a:r>
              <a:rPr lang="zh-CN" altLang="en-US" b="1" dirty="0">
                <a:solidFill>
                  <a:srgbClr val="FFFF00"/>
                </a:solidFill>
                <a:latin typeface="华文楷体" panose="02010600040101010101" pitchFamily="2" charset="-122"/>
                <a:ea typeface="华文楷体" panose="02010600040101010101" pitchFamily="2" charset="-122"/>
              </a:rPr>
              <a:t>我是智能生产系统的控制中心，监控和调整整个生产环节</a:t>
            </a:r>
          </a:p>
        </p:txBody>
      </p:sp>
      <p:sp>
        <p:nvSpPr>
          <p:cNvPr id="34" name="矩形标注 33">
            <a:extLst>
              <a:ext uri="{FF2B5EF4-FFF2-40B4-BE49-F238E27FC236}">
                <a16:creationId xmlns:a16="http://schemas.microsoft.com/office/drawing/2014/main" id="{56A25C46-9DFF-4BFF-9AD4-704F34D99036}"/>
              </a:ext>
            </a:extLst>
          </p:cNvPr>
          <p:cNvSpPr/>
          <p:nvPr/>
        </p:nvSpPr>
        <p:spPr>
          <a:xfrm>
            <a:off x="6916738" y="2336800"/>
            <a:ext cx="1973262" cy="617538"/>
          </a:xfrm>
          <a:prstGeom prst="wedgeRectCallout">
            <a:avLst>
              <a:gd name="adj1" fmla="val -69386"/>
              <a:gd name="adj2" fmla="val 7163"/>
            </a:avLst>
          </a:prstGeom>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0" hangingPunct="0">
              <a:buFontTx/>
              <a:buNone/>
              <a:defRPr/>
            </a:pPr>
            <a:r>
              <a:rPr lang="zh-CN" altLang="en-US" b="1" dirty="0">
                <a:solidFill>
                  <a:srgbClr val="FFFF00"/>
                </a:solidFill>
                <a:latin typeface="华文楷体" panose="02010600040101010101" pitchFamily="2" charset="-122"/>
                <a:ea typeface="华文楷体" panose="02010600040101010101" pitchFamily="2" charset="-122"/>
              </a:rPr>
              <a:t>我会进行数据的分析计算、存储</a:t>
            </a:r>
          </a:p>
        </p:txBody>
      </p:sp>
      <p:sp>
        <p:nvSpPr>
          <p:cNvPr id="38" name="TextBox 37">
            <a:extLst>
              <a:ext uri="{FF2B5EF4-FFF2-40B4-BE49-F238E27FC236}">
                <a16:creationId xmlns:a16="http://schemas.microsoft.com/office/drawing/2014/main" id="{16CEF2BF-4775-4B74-A51A-A76C34CF5762}"/>
              </a:ext>
            </a:extLst>
          </p:cNvPr>
          <p:cNvSpPr txBox="1">
            <a:spLocks noChangeArrowheads="1"/>
          </p:cNvSpPr>
          <p:nvPr/>
        </p:nvSpPr>
        <p:spPr bwMode="auto">
          <a:xfrm>
            <a:off x="14288" y="5341938"/>
            <a:ext cx="1625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C00000"/>
                </a:solidFill>
                <a:latin typeface="黑体" panose="02010609060101010101" pitchFamily="49" charset="-122"/>
                <a:ea typeface="黑体" panose="02010609060101010101" pitchFamily="49" charset="-122"/>
              </a:rPr>
              <a:t>真实生产</a:t>
            </a:r>
          </a:p>
        </p:txBody>
      </p:sp>
      <p:sp>
        <p:nvSpPr>
          <p:cNvPr id="39" name="TextBox 38">
            <a:extLst>
              <a:ext uri="{FF2B5EF4-FFF2-40B4-BE49-F238E27FC236}">
                <a16:creationId xmlns:a16="http://schemas.microsoft.com/office/drawing/2014/main" id="{2B2A125C-0E0F-48FB-90F8-7A6F8423F65A}"/>
              </a:ext>
            </a:extLst>
          </p:cNvPr>
          <p:cNvSpPr txBox="1">
            <a:spLocks noChangeArrowheads="1"/>
          </p:cNvSpPr>
          <p:nvPr/>
        </p:nvSpPr>
        <p:spPr bwMode="auto">
          <a:xfrm>
            <a:off x="0" y="3824288"/>
            <a:ext cx="162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C00000"/>
                </a:solidFill>
                <a:latin typeface="黑体" panose="02010609060101010101" pitchFamily="49" charset="-122"/>
                <a:ea typeface="黑体" panose="02010609060101010101" pitchFamily="49" charset="-122"/>
              </a:rPr>
              <a:t>数据传输</a:t>
            </a:r>
          </a:p>
        </p:txBody>
      </p:sp>
      <p:sp>
        <p:nvSpPr>
          <p:cNvPr id="40" name="TextBox 39">
            <a:extLst>
              <a:ext uri="{FF2B5EF4-FFF2-40B4-BE49-F238E27FC236}">
                <a16:creationId xmlns:a16="http://schemas.microsoft.com/office/drawing/2014/main" id="{2D9B934E-872B-405B-B298-13CFA3A98B1F}"/>
              </a:ext>
            </a:extLst>
          </p:cNvPr>
          <p:cNvSpPr txBox="1">
            <a:spLocks noChangeArrowheads="1"/>
          </p:cNvSpPr>
          <p:nvPr/>
        </p:nvSpPr>
        <p:spPr bwMode="auto">
          <a:xfrm>
            <a:off x="73025" y="2452688"/>
            <a:ext cx="162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00B050"/>
                </a:solidFill>
                <a:latin typeface="黑体" panose="02010609060101010101" pitchFamily="49" charset="-122"/>
                <a:ea typeface="黑体" panose="02010609060101010101" pitchFamily="49" charset="-122"/>
              </a:rPr>
              <a:t>数据处理</a:t>
            </a:r>
          </a:p>
        </p:txBody>
      </p:sp>
      <p:sp>
        <p:nvSpPr>
          <p:cNvPr id="41" name="TextBox 40">
            <a:extLst>
              <a:ext uri="{FF2B5EF4-FFF2-40B4-BE49-F238E27FC236}">
                <a16:creationId xmlns:a16="http://schemas.microsoft.com/office/drawing/2014/main" id="{67B1FBAA-0F7D-47AB-AE66-049B8C0B8176}"/>
              </a:ext>
            </a:extLst>
          </p:cNvPr>
          <p:cNvSpPr txBox="1">
            <a:spLocks noChangeArrowheads="1"/>
          </p:cNvSpPr>
          <p:nvPr/>
        </p:nvSpPr>
        <p:spPr bwMode="auto">
          <a:xfrm>
            <a:off x="28575" y="1095375"/>
            <a:ext cx="162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400" b="1">
                <a:solidFill>
                  <a:srgbClr val="00B050"/>
                </a:solidFill>
                <a:latin typeface="黑体" panose="02010609060101010101" pitchFamily="49" charset="-122"/>
                <a:ea typeface="黑体" panose="02010609060101010101" pitchFamily="49" charset="-122"/>
              </a:rPr>
              <a:t>智能生产</a:t>
            </a:r>
          </a:p>
        </p:txBody>
      </p:sp>
      <p:pic>
        <p:nvPicPr>
          <p:cNvPr id="2058" name="Picture 10" descr="c:\users\administrator\appdata\roaming\360se6\User Data\temp\235105-1305160TK593.jpg">
            <a:extLst>
              <a:ext uri="{FF2B5EF4-FFF2-40B4-BE49-F238E27FC236}">
                <a16:creationId xmlns:a16="http://schemas.microsoft.com/office/drawing/2014/main" id="{1633A2B0-B98C-42D7-BFE0-59F281F913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9065"/>
          <a:stretch>
            <a:fillRect/>
          </a:stretch>
        </p:blipFill>
        <p:spPr bwMode="auto">
          <a:xfrm>
            <a:off x="2192338" y="3048000"/>
            <a:ext cx="4745037"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直接连接符 35">
            <a:extLst>
              <a:ext uri="{FF2B5EF4-FFF2-40B4-BE49-F238E27FC236}">
                <a16:creationId xmlns:a16="http://schemas.microsoft.com/office/drawing/2014/main" id="{B1FCF51C-0A02-4249-ACED-8FD424F0EEC5}"/>
              </a:ext>
            </a:extLst>
          </p:cNvPr>
          <p:cNvCxnSpPr/>
          <p:nvPr/>
        </p:nvCxnSpPr>
        <p:spPr>
          <a:xfrm flipV="1">
            <a:off x="0" y="3265488"/>
            <a:ext cx="9144000" cy="14287"/>
          </a:xfrm>
          <a:prstGeom prst="line">
            <a:avLst/>
          </a:prstGeom>
          <a:ln w="76200">
            <a:prstDash val="lgDash"/>
          </a:ln>
        </p:spPr>
        <p:style>
          <a:lnRef idx="1">
            <a:schemeClr val="accent1"/>
          </a:lnRef>
          <a:fillRef idx="0">
            <a:schemeClr val="accent1"/>
          </a:fillRef>
          <a:effectRef idx="0">
            <a:schemeClr val="accent1"/>
          </a:effectRef>
          <a:fontRef idx="minor">
            <a:schemeClr val="tx1"/>
          </a:fontRef>
        </p:style>
      </p:cxnSp>
      <p:pic>
        <p:nvPicPr>
          <p:cNvPr id="2059" name="Picture 11">
            <a:extLst>
              <a:ext uri="{FF2B5EF4-FFF2-40B4-BE49-F238E27FC236}">
                <a16:creationId xmlns:a16="http://schemas.microsoft.com/office/drawing/2014/main" id="{D8796266-7861-4B72-BF7A-1325FD9BB4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 y="4325938"/>
            <a:ext cx="415925" cy="105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矩形 26">
            <a:extLst>
              <a:ext uri="{FF2B5EF4-FFF2-40B4-BE49-F238E27FC236}">
                <a16:creationId xmlns:a16="http://schemas.microsoft.com/office/drawing/2014/main" id="{3A3DB103-8FF9-4870-9CF5-DAB664ACE6E0}"/>
              </a:ext>
            </a:extLst>
          </p:cNvPr>
          <p:cNvSpPr/>
          <p:nvPr/>
        </p:nvSpPr>
        <p:spPr>
          <a:xfrm>
            <a:off x="1924050" y="2784475"/>
            <a:ext cx="804863" cy="327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b="1" dirty="0"/>
              <a:t>计算</a:t>
            </a:r>
          </a:p>
        </p:txBody>
      </p:sp>
      <p:sp>
        <p:nvSpPr>
          <p:cNvPr id="28" name="矩形 27">
            <a:extLst>
              <a:ext uri="{FF2B5EF4-FFF2-40B4-BE49-F238E27FC236}">
                <a16:creationId xmlns:a16="http://schemas.microsoft.com/office/drawing/2014/main" id="{DDE6CC41-5F11-4838-95FE-DD70C12DFA85}"/>
              </a:ext>
            </a:extLst>
          </p:cNvPr>
          <p:cNvSpPr/>
          <p:nvPr/>
        </p:nvSpPr>
        <p:spPr>
          <a:xfrm>
            <a:off x="4219575" y="2322513"/>
            <a:ext cx="804863" cy="327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b="1" dirty="0"/>
              <a:t>网络</a:t>
            </a:r>
          </a:p>
        </p:txBody>
      </p:sp>
      <p:sp>
        <p:nvSpPr>
          <p:cNvPr id="29" name="矩形 28">
            <a:extLst>
              <a:ext uri="{FF2B5EF4-FFF2-40B4-BE49-F238E27FC236}">
                <a16:creationId xmlns:a16="http://schemas.microsoft.com/office/drawing/2014/main" id="{E53CC9EB-F93C-463B-AD1A-23F599A5EF06}"/>
              </a:ext>
            </a:extLst>
          </p:cNvPr>
          <p:cNvSpPr/>
          <p:nvPr/>
        </p:nvSpPr>
        <p:spPr>
          <a:xfrm>
            <a:off x="5340350" y="2801938"/>
            <a:ext cx="806450" cy="328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buFontTx/>
              <a:buNone/>
              <a:defRPr/>
            </a:pPr>
            <a:r>
              <a:rPr lang="zh-CN" altLang="en-US" b="1" dirty="0"/>
              <a:t>存储</a:t>
            </a:r>
          </a:p>
        </p:txBody>
      </p:sp>
    </p:spTree>
    <p:extLst>
      <p:ext uri="{BB962C8B-B14F-4D97-AF65-F5344CB8AC3E}">
        <p14:creationId xmlns:p14="http://schemas.microsoft.com/office/powerpoint/2010/main" val="90722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60"/>
                                        </p:tgtEl>
                                        <p:attrNameLst>
                                          <p:attrName>style.visibility</p:attrName>
                                        </p:attrNameLst>
                                      </p:cBhvr>
                                      <p:to>
                                        <p:strVal val="visible"/>
                                      </p:to>
                                    </p:set>
                                    <p:anim calcmode="lin" valueType="num">
                                      <p:cBhvr additive="base">
                                        <p:cTn id="11" dur="500" fill="hold"/>
                                        <p:tgtEl>
                                          <p:spTgt spid="2060"/>
                                        </p:tgtEl>
                                        <p:attrNameLst>
                                          <p:attrName>ppt_x</p:attrName>
                                        </p:attrNameLst>
                                      </p:cBhvr>
                                      <p:tavLst>
                                        <p:tav tm="0">
                                          <p:val>
                                            <p:strVal val="#ppt_x"/>
                                          </p:val>
                                        </p:tav>
                                        <p:tav tm="100000">
                                          <p:val>
                                            <p:strVal val="#ppt_x"/>
                                          </p:val>
                                        </p:tav>
                                      </p:tavLst>
                                    </p:anim>
                                    <p:anim calcmode="lin" valueType="num">
                                      <p:cBhvr additive="base">
                                        <p:cTn id="12" dur="500" fill="hold"/>
                                        <p:tgtEl>
                                          <p:spTgt spid="206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056"/>
                                        </p:tgtEl>
                                        <p:attrNameLst>
                                          <p:attrName>style.visibility</p:attrName>
                                        </p:attrNameLst>
                                      </p:cBhvr>
                                      <p:to>
                                        <p:strVal val="visible"/>
                                      </p:to>
                                    </p:set>
                                    <p:anim calcmode="lin" valueType="num">
                                      <p:cBhvr additive="base">
                                        <p:cTn id="39" dur="500" fill="hold"/>
                                        <p:tgtEl>
                                          <p:spTgt spid="2056"/>
                                        </p:tgtEl>
                                        <p:attrNameLst>
                                          <p:attrName>ppt_x</p:attrName>
                                        </p:attrNameLst>
                                      </p:cBhvr>
                                      <p:tavLst>
                                        <p:tav tm="0">
                                          <p:val>
                                            <p:strVal val="#ppt_x"/>
                                          </p:val>
                                        </p:tav>
                                        <p:tav tm="100000">
                                          <p:val>
                                            <p:strVal val="#ppt_x"/>
                                          </p:val>
                                        </p:tav>
                                      </p:tavLst>
                                    </p:anim>
                                    <p:anim calcmode="lin" valueType="num">
                                      <p:cBhvr additive="base">
                                        <p:cTn id="40" dur="500" fill="hold"/>
                                        <p:tgtEl>
                                          <p:spTgt spid="205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 calcmode="lin" valueType="num">
                                      <p:cBhvr additive="base">
                                        <p:cTn id="51" dur="500" fill="hold"/>
                                        <p:tgtEl>
                                          <p:spTgt spid="38"/>
                                        </p:tgtEl>
                                        <p:attrNameLst>
                                          <p:attrName>ppt_x</p:attrName>
                                        </p:attrNameLst>
                                      </p:cBhvr>
                                      <p:tavLst>
                                        <p:tav tm="0">
                                          <p:val>
                                            <p:strVal val="#ppt_x"/>
                                          </p:val>
                                        </p:tav>
                                        <p:tav tm="100000">
                                          <p:val>
                                            <p:strVal val="#ppt_x"/>
                                          </p:val>
                                        </p:tav>
                                      </p:tavLst>
                                    </p:anim>
                                    <p:anim calcmode="lin" valueType="num">
                                      <p:cBhvr additive="base">
                                        <p:cTn id="52" dur="500" fill="hold"/>
                                        <p:tgtEl>
                                          <p:spTgt spid="38"/>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 calcmode="lin" valueType="num">
                                      <p:cBhvr additive="base">
                                        <p:cTn id="55" dur="500" fill="hold"/>
                                        <p:tgtEl>
                                          <p:spTgt spid="39"/>
                                        </p:tgtEl>
                                        <p:attrNameLst>
                                          <p:attrName>ppt_x</p:attrName>
                                        </p:attrNameLst>
                                      </p:cBhvr>
                                      <p:tavLst>
                                        <p:tav tm="0">
                                          <p:val>
                                            <p:strVal val="#ppt_x"/>
                                          </p:val>
                                        </p:tav>
                                        <p:tav tm="100000">
                                          <p:val>
                                            <p:strVal val="#ppt_x"/>
                                          </p:val>
                                        </p:tav>
                                      </p:tavLst>
                                    </p:anim>
                                    <p:anim calcmode="lin" valueType="num">
                                      <p:cBhvr additive="base">
                                        <p:cTn id="56" dur="500" fill="hold"/>
                                        <p:tgtEl>
                                          <p:spTgt spid="3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058"/>
                                        </p:tgtEl>
                                        <p:attrNameLst>
                                          <p:attrName>style.visibility</p:attrName>
                                        </p:attrNameLst>
                                      </p:cBhvr>
                                      <p:to>
                                        <p:strVal val="visible"/>
                                      </p:to>
                                    </p:set>
                                    <p:anim calcmode="lin" valueType="num">
                                      <p:cBhvr additive="base">
                                        <p:cTn id="67" dur="500" fill="hold"/>
                                        <p:tgtEl>
                                          <p:spTgt spid="2058"/>
                                        </p:tgtEl>
                                        <p:attrNameLst>
                                          <p:attrName>ppt_x</p:attrName>
                                        </p:attrNameLst>
                                      </p:cBhvr>
                                      <p:tavLst>
                                        <p:tav tm="0">
                                          <p:val>
                                            <p:strVal val="#ppt_x"/>
                                          </p:val>
                                        </p:tav>
                                        <p:tav tm="100000">
                                          <p:val>
                                            <p:strVal val="#ppt_x"/>
                                          </p:val>
                                        </p:tav>
                                      </p:tavLst>
                                    </p:anim>
                                    <p:anim calcmode="lin" valueType="num">
                                      <p:cBhvr additive="base">
                                        <p:cTn id="68" dur="500" fill="hold"/>
                                        <p:tgtEl>
                                          <p:spTgt spid="205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6"/>
                                        </p:tgtEl>
                                        <p:attrNameLst>
                                          <p:attrName>style.visibility</p:attrName>
                                        </p:attrNameLst>
                                      </p:cBhvr>
                                      <p:to>
                                        <p:strVal val="visible"/>
                                      </p:to>
                                    </p:set>
                                    <p:anim calcmode="lin" valueType="num">
                                      <p:cBhvr additive="base">
                                        <p:cTn id="71" dur="500" fill="hold"/>
                                        <p:tgtEl>
                                          <p:spTgt spid="36"/>
                                        </p:tgtEl>
                                        <p:attrNameLst>
                                          <p:attrName>ppt_x</p:attrName>
                                        </p:attrNameLst>
                                      </p:cBhvr>
                                      <p:tavLst>
                                        <p:tav tm="0">
                                          <p:val>
                                            <p:strVal val="#ppt_x"/>
                                          </p:val>
                                        </p:tav>
                                        <p:tav tm="100000">
                                          <p:val>
                                            <p:strVal val="#ppt_x"/>
                                          </p:val>
                                        </p:tav>
                                      </p:tavLst>
                                    </p:anim>
                                    <p:anim calcmode="lin" valueType="num">
                                      <p:cBhvr additive="base">
                                        <p:cTn id="72" dur="500" fill="hold"/>
                                        <p:tgtEl>
                                          <p:spTgt spid="3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2059"/>
                                        </p:tgtEl>
                                        <p:attrNameLst>
                                          <p:attrName>style.visibility</p:attrName>
                                        </p:attrNameLst>
                                      </p:cBhvr>
                                      <p:to>
                                        <p:strVal val="visible"/>
                                      </p:to>
                                    </p:set>
                                    <p:anim calcmode="lin" valueType="num">
                                      <p:cBhvr additive="base">
                                        <p:cTn id="75" dur="500" fill="hold"/>
                                        <p:tgtEl>
                                          <p:spTgt spid="2059"/>
                                        </p:tgtEl>
                                        <p:attrNameLst>
                                          <p:attrName>ppt_x</p:attrName>
                                        </p:attrNameLst>
                                      </p:cBhvr>
                                      <p:tavLst>
                                        <p:tav tm="0">
                                          <p:val>
                                            <p:strVal val="#ppt_x"/>
                                          </p:val>
                                        </p:tav>
                                        <p:tav tm="100000">
                                          <p:val>
                                            <p:strVal val="#ppt_x"/>
                                          </p:val>
                                        </p:tav>
                                      </p:tavLst>
                                    </p:anim>
                                    <p:anim calcmode="lin" valueType="num">
                                      <p:cBhvr additive="base">
                                        <p:cTn id="76" dur="500" fill="hold"/>
                                        <p:tgtEl>
                                          <p:spTgt spid="20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ppt_x"/>
                                          </p:val>
                                        </p:tav>
                                        <p:tav tm="100000">
                                          <p:val>
                                            <p:strVal val="#ppt_x"/>
                                          </p:val>
                                        </p:tav>
                                      </p:tavLst>
                                    </p:anim>
                                    <p:anim calcmode="lin" valueType="num">
                                      <p:cBhvr additive="base">
                                        <p:cTn id="84" dur="50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animBg="1"/>
      <p:bldP spid="33" grpId="0" animBg="1"/>
      <p:bldP spid="34" grpId="0" animBg="1"/>
      <p:bldP spid="38" grpId="0"/>
      <p:bldP spid="39" grpId="0"/>
      <p:bldP spid="40" grpId="0"/>
      <p:bldP spid="41" grpId="0"/>
      <p:bldP spid="27" grpId="0" animBg="1"/>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C74B0C4-7AA9-4981-9004-B6E0C9702DDE}"/>
              </a:ext>
            </a:extLst>
          </p:cNvPr>
          <p:cNvSpPr>
            <a:spLocks noChangeArrowheads="1"/>
          </p:cNvSpPr>
          <p:nvPr/>
        </p:nvSpPr>
        <p:spPr bwMode="auto">
          <a:xfrm>
            <a:off x="420511" y="148937"/>
            <a:ext cx="57486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3200" b="1" dirty="0">
                <a:solidFill>
                  <a:srgbClr val="0000FF"/>
                </a:solidFill>
                <a:latin typeface="黑体" panose="02010609060101010101" pitchFamily="49" charset="-122"/>
                <a:ea typeface="黑体" panose="02010609060101010101" pitchFamily="49" charset="-122"/>
              </a:rPr>
              <a:t>工业</a:t>
            </a:r>
            <a:r>
              <a:rPr lang="en-US" altLang="zh-CN" sz="3200" b="1" dirty="0">
                <a:solidFill>
                  <a:srgbClr val="0000FF"/>
                </a:solidFill>
                <a:latin typeface="黑体" panose="02010609060101010101" pitchFamily="49" charset="-122"/>
                <a:ea typeface="黑体" panose="02010609060101010101" pitchFamily="49" charset="-122"/>
              </a:rPr>
              <a:t>4.0</a:t>
            </a:r>
            <a:r>
              <a:rPr lang="zh-CN" altLang="en-US" sz="3200" b="1" dirty="0">
                <a:solidFill>
                  <a:srgbClr val="0000FF"/>
                </a:solidFill>
                <a:latin typeface="黑体" panose="02010609060101010101" pitchFamily="49" charset="-122"/>
                <a:ea typeface="黑体" panose="02010609060101010101" pitchFamily="49" charset="-122"/>
              </a:rPr>
              <a:t>的原理：信息物理系统</a:t>
            </a:r>
          </a:p>
        </p:txBody>
      </p:sp>
      <p:pic>
        <p:nvPicPr>
          <p:cNvPr id="18" name="Picture 4" descr="c:\users\administrator\appdata\roaming\360se6\User Data\temp\15.jpg">
            <a:extLst>
              <a:ext uri="{FF2B5EF4-FFF2-40B4-BE49-F238E27FC236}">
                <a16:creationId xmlns:a16="http://schemas.microsoft.com/office/drawing/2014/main" id="{A9DAA225-FAE4-40D5-99AE-E4D6DFAB3377}"/>
              </a:ext>
            </a:extLst>
          </p:cNvPr>
          <p:cNvPicPr>
            <a:picLocks noChangeAspect="1" noChangeArrowheads="1"/>
          </p:cNvPicPr>
          <p:nvPr/>
        </p:nvPicPr>
        <p:blipFill>
          <a:blip r:embed="rId2"/>
          <a:srcRect/>
          <a:stretch>
            <a:fillRect/>
          </a:stretch>
        </p:blipFill>
        <p:spPr bwMode="auto">
          <a:xfrm>
            <a:off x="121118" y="1196752"/>
            <a:ext cx="5874639" cy="4464496"/>
          </a:xfrm>
          <a:prstGeom prst="rect">
            <a:avLst/>
          </a:prstGeom>
          <a:ln>
            <a:noFill/>
          </a:ln>
          <a:effectLst>
            <a:outerShdw blurRad="292100" dist="139700" dir="2700000" algn="tl" rotWithShape="0">
              <a:srgbClr val="333333">
                <a:alpha val="65000"/>
              </a:srgbClr>
            </a:outerShdw>
          </a:effectLst>
        </p:spPr>
      </p:pic>
      <p:sp>
        <p:nvSpPr>
          <p:cNvPr id="24" name="矩形标注 23">
            <a:extLst>
              <a:ext uri="{FF2B5EF4-FFF2-40B4-BE49-F238E27FC236}">
                <a16:creationId xmlns:a16="http://schemas.microsoft.com/office/drawing/2014/main" id="{ADE5BE7D-45D9-42F1-BAF6-9B1DD8218AC0}"/>
              </a:ext>
            </a:extLst>
          </p:cNvPr>
          <p:cNvSpPr/>
          <p:nvPr/>
        </p:nvSpPr>
        <p:spPr>
          <a:xfrm>
            <a:off x="6236596" y="1172344"/>
            <a:ext cx="2786286" cy="4104456"/>
          </a:xfrm>
          <a:prstGeom prst="wedgeRectCallout">
            <a:avLst>
              <a:gd name="adj1" fmla="val -125242"/>
              <a:gd name="adj2" fmla="val -2320"/>
            </a:avLst>
          </a:prstGeom>
          <a:noFill/>
        </p:spPr>
        <p:style>
          <a:lnRef idx="2">
            <a:schemeClr val="accent6"/>
          </a:lnRef>
          <a:fillRef idx="1">
            <a:schemeClr val="lt1"/>
          </a:fillRef>
          <a:effectRef idx="0">
            <a:schemeClr val="accent6"/>
          </a:effectRef>
          <a:fontRef idx="minor">
            <a:schemeClr val="dk1"/>
          </a:fontRef>
        </p:style>
        <p:txBody>
          <a:bodyPr anchor="ctr"/>
          <a:lstStyle/>
          <a:p>
            <a:pPr algn="l" eaLnBrk="0" hangingPunct="0">
              <a:buFontTx/>
              <a:buNone/>
              <a:defRPr/>
            </a:pPr>
            <a:r>
              <a:rPr lang="zh-CN" altLang="en-US" sz="2800" b="1" dirty="0">
                <a:solidFill>
                  <a:srgbClr val="FF0000"/>
                </a:solidFill>
                <a:latin typeface="+mn-ea"/>
              </a:rPr>
              <a:t>我会监控整个生产过程，判断哪些流程可以改进、哪些设计需要调整。还可以实时监测故障，实现最大程度地精确控制。</a:t>
            </a:r>
          </a:p>
        </p:txBody>
      </p:sp>
    </p:spTree>
    <p:extLst>
      <p:ext uri="{BB962C8B-B14F-4D97-AF65-F5344CB8AC3E}">
        <p14:creationId xmlns:p14="http://schemas.microsoft.com/office/powerpoint/2010/main" val="1240984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12701" y="1409336"/>
            <a:ext cx="6157278" cy="3891643"/>
          </a:xfrm>
          <a:custGeom>
            <a:avLst/>
            <a:gdLst>
              <a:gd name="connsiteX0" fmla="*/ 0 w 6157277"/>
              <a:gd name="connsiteY0" fmla="*/ 2104517 h 4209097"/>
              <a:gd name="connsiteX1" fmla="*/ 3078670 w 6157277"/>
              <a:gd name="connsiteY1" fmla="*/ 0 h 4209097"/>
              <a:gd name="connsiteX2" fmla="*/ 6157277 w 6157277"/>
              <a:gd name="connsiteY2" fmla="*/ 2104517 h 4209097"/>
              <a:gd name="connsiteX3" fmla="*/ 3078670 w 6157277"/>
              <a:gd name="connsiteY3" fmla="*/ 4209097 h 4209097"/>
              <a:gd name="connsiteX4" fmla="*/ 0 w 6157277"/>
              <a:gd name="connsiteY4" fmla="*/ 2104517 h 42090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57277" h="4209097">
                <a:moveTo>
                  <a:pt x="0" y="2104517"/>
                </a:moveTo>
                <a:cubicBezTo>
                  <a:pt x="0" y="942212"/>
                  <a:pt x="1378394" y="0"/>
                  <a:pt x="3078670" y="0"/>
                </a:cubicBezTo>
                <a:cubicBezTo>
                  <a:pt x="4778946" y="0"/>
                  <a:pt x="6157277" y="942212"/>
                  <a:pt x="6157277" y="2104517"/>
                </a:cubicBezTo>
                <a:cubicBezTo>
                  <a:pt x="6157277" y="3266871"/>
                  <a:pt x="4778946" y="4209097"/>
                  <a:pt x="3078670" y="4209097"/>
                </a:cubicBezTo>
                <a:cubicBezTo>
                  <a:pt x="1378394" y="4209097"/>
                  <a:pt x="0" y="3266871"/>
                  <a:pt x="0" y="2104517"/>
                </a:cubicBez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5" name="Freeform 3"/>
          <p:cNvSpPr/>
          <p:nvPr/>
        </p:nvSpPr>
        <p:spPr>
          <a:xfrm>
            <a:off x="0" y="935245"/>
            <a:ext cx="5655495" cy="4549958"/>
          </a:xfrm>
          <a:custGeom>
            <a:avLst/>
            <a:gdLst>
              <a:gd name="connsiteX0" fmla="*/ 12700 w 6182677"/>
              <a:gd name="connsiteY0" fmla="*/ 2117217 h 4234497"/>
              <a:gd name="connsiteX1" fmla="*/ 3091370 w 6182677"/>
              <a:gd name="connsiteY1" fmla="*/ 12700 h 4234497"/>
              <a:gd name="connsiteX2" fmla="*/ 6169977 w 6182677"/>
              <a:gd name="connsiteY2" fmla="*/ 2117217 h 4234497"/>
              <a:gd name="connsiteX3" fmla="*/ 3091370 w 6182677"/>
              <a:gd name="connsiteY3" fmla="*/ 4221797 h 4234497"/>
              <a:gd name="connsiteX4" fmla="*/ 12700 w 6182677"/>
              <a:gd name="connsiteY4" fmla="*/ 2117217 h 42344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82677" h="4234497">
                <a:moveTo>
                  <a:pt x="12700" y="2117217"/>
                </a:moveTo>
                <a:cubicBezTo>
                  <a:pt x="12700" y="954912"/>
                  <a:pt x="1391094" y="12700"/>
                  <a:pt x="3091370" y="12700"/>
                </a:cubicBezTo>
                <a:cubicBezTo>
                  <a:pt x="4791646" y="12700"/>
                  <a:pt x="6169977" y="954912"/>
                  <a:pt x="6169977" y="2117217"/>
                </a:cubicBezTo>
                <a:cubicBezTo>
                  <a:pt x="6169977" y="3279571"/>
                  <a:pt x="4791646" y="4221797"/>
                  <a:pt x="3091370" y="4221797"/>
                </a:cubicBezTo>
                <a:cubicBezTo>
                  <a:pt x="1391094" y="4221797"/>
                  <a:pt x="12700" y="3279571"/>
                  <a:pt x="12700" y="2117217"/>
                </a:cubicBez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6" name="Freeform 3"/>
          <p:cNvSpPr/>
          <p:nvPr/>
        </p:nvSpPr>
        <p:spPr>
          <a:xfrm>
            <a:off x="1387666" y="2491494"/>
            <a:ext cx="3280157" cy="1971496"/>
          </a:xfrm>
          <a:custGeom>
            <a:avLst/>
            <a:gdLst>
              <a:gd name="connsiteX0" fmla="*/ 6350 w 3280156"/>
              <a:gd name="connsiteY0" fmla="*/ 1066164 h 2132317"/>
              <a:gd name="connsiteX1" fmla="*/ 1640078 w 3280156"/>
              <a:gd name="connsiteY1" fmla="*/ 6350 h 2132317"/>
              <a:gd name="connsiteX2" fmla="*/ 3273805 w 3280156"/>
              <a:gd name="connsiteY2" fmla="*/ 1066164 h 2132317"/>
              <a:gd name="connsiteX3" fmla="*/ 1640078 w 3280156"/>
              <a:gd name="connsiteY3" fmla="*/ 2125967 h 2132317"/>
              <a:gd name="connsiteX4" fmla="*/ 6350 w 3280156"/>
              <a:gd name="connsiteY4" fmla="*/ 1066164 h 213231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0156" h="2132317">
                <a:moveTo>
                  <a:pt x="6350" y="1066164"/>
                </a:moveTo>
                <a:cubicBezTo>
                  <a:pt x="6350" y="480822"/>
                  <a:pt x="737743" y="6350"/>
                  <a:pt x="1640078" y="6350"/>
                </a:cubicBezTo>
                <a:cubicBezTo>
                  <a:pt x="2542412" y="6350"/>
                  <a:pt x="3273805" y="480822"/>
                  <a:pt x="3273805" y="1066164"/>
                </a:cubicBezTo>
                <a:cubicBezTo>
                  <a:pt x="3273805" y="1651508"/>
                  <a:pt x="2542412" y="2125967"/>
                  <a:pt x="1640078" y="2125967"/>
                </a:cubicBezTo>
                <a:cubicBezTo>
                  <a:pt x="737743" y="2125967"/>
                  <a:pt x="6350" y="1651508"/>
                  <a:pt x="6350" y="1066164"/>
                </a:cubicBezTo>
              </a:path>
            </a:pathLst>
          </a:custGeom>
          <a:solidFill>
            <a:srgbClr val="000000">
              <a:alpha val="0"/>
            </a:srgbClr>
          </a:solidFill>
          <a:ln w="12700">
            <a:solidFill>
              <a:srgbClr val="46AAC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7" name="Freeform 3"/>
          <p:cNvSpPr/>
          <p:nvPr/>
        </p:nvSpPr>
        <p:spPr>
          <a:xfrm>
            <a:off x="1178498" y="3433098"/>
            <a:ext cx="440055" cy="168499"/>
          </a:xfrm>
          <a:custGeom>
            <a:avLst/>
            <a:gdLst>
              <a:gd name="connsiteX0" fmla="*/ 0 w 440055"/>
              <a:gd name="connsiteY0" fmla="*/ 91185 h 182244"/>
              <a:gd name="connsiteX1" fmla="*/ 91059 w 440055"/>
              <a:gd name="connsiteY1" fmla="*/ 0 h 182244"/>
              <a:gd name="connsiteX2" fmla="*/ 91059 w 440055"/>
              <a:gd name="connsiteY2" fmla="*/ 45592 h 182244"/>
              <a:gd name="connsiteX3" fmla="*/ 348869 w 440055"/>
              <a:gd name="connsiteY3" fmla="*/ 45592 h 182244"/>
              <a:gd name="connsiteX4" fmla="*/ 348869 w 440055"/>
              <a:gd name="connsiteY4" fmla="*/ 0 h 182244"/>
              <a:gd name="connsiteX5" fmla="*/ 440055 w 440055"/>
              <a:gd name="connsiteY5" fmla="*/ 91185 h 182244"/>
              <a:gd name="connsiteX6" fmla="*/ 348869 w 440055"/>
              <a:gd name="connsiteY6" fmla="*/ 182245 h 182244"/>
              <a:gd name="connsiteX7" fmla="*/ 348869 w 440055"/>
              <a:gd name="connsiteY7" fmla="*/ 136651 h 182244"/>
              <a:gd name="connsiteX8" fmla="*/ 91059 w 440055"/>
              <a:gd name="connsiteY8" fmla="*/ 136651 h 182244"/>
              <a:gd name="connsiteX9" fmla="*/ 91059 w 440055"/>
              <a:gd name="connsiteY9" fmla="*/ 182245 h 182244"/>
              <a:gd name="connsiteX10" fmla="*/ 0 w 440055"/>
              <a:gd name="connsiteY10" fmla="*/ 91185 h 1822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40055" h="182244">
                <a:moveTo>
                  <a:pt x="0" y="91185"/>
                </a:moveTo>
                <a:lnTo>
                  <a:pt x="91059" y="0"/>
                </a:lnTo>
                <a:lnTo>
                  <a:pt x="91059" y="45592"/>
                </a:lnTo>
                <a:lnTo>
                  <a:pt x="348869" y="45592"/>
                </a:lnTo>
                <a:lnTo>
                  <a:pt x="348869" y="0"/>
                </a:lnTo>
                <a:lnTo>
                  <a:pt x="440055" y="91185"/>
                </a:lnTo>
                <a:lnTo>
                  <a:pt x="348869" y="182245"/>
                </a:lnTo>
                <a:lnTo>
                  <a:pt x="348869" y="136651"/>
                </a:lnTo>
                <a:lnTo>
                  <a:pt x="91059" y="136651"/>
                </a:lnTo>
                <a:lnTo>
                  <a:pt x="91059" y="182245"/>
                </a:lnTo>
                <a:lnTo>
                  <a:pt x="0" y="9118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8" name="Freeform 3"/>
          <p:cNvSpPr/>
          <p:nvPr/>
        </p:nvSpPr>
        <p:spPr>
          <a:xfrm>
            <a:off x="1165798" y="3421356"/>
            <a:ext cx="465455" cy="191983"/>
          </a:xfrm>
          <a:custGeom>
            <a:avLst/>
            <a:gdLst>
              <a:gd name="connsiteX0" fmla="*/ 12700 w 465455"/>
              <a:gd name="connsiteY0" fmla="*/ 103885 h 207644"/>
              <a:gd name="connsiteX1" fmla="*/ 103759 w 465455"/>
              <a:gd name="connsiteY1" fmla="*/ 12700 h 207644"/>
              <a:gd name="connsiteX2" fmla="*/ 103759 w 465455"/>
              <a:gd name="connsiteY2" fmla="*/ 58292 h 207644"/>
              <a:gd name="connsiteX3" fmla="*/ 361569 w 465455"/>
              <a:gd name="connsiteY3" fmla="*/ 58292 h 207644"/>
              <a:gd name="connsiteX4" fmla="*/ 361569 w 465455"/>
              <a:gd name="connsiteY4" fmla="*/ 12700 h 207644"/>
              <a:gd name="connsiteX5" fmla="*/ 452755 w 465455"/>
              <a:gd name="connsiteY5" fmla="*/ 103885 h 207644"/>
              <a:gd name="connsiteX6" fmla="*/ 361569 w 465455"/>
              <a:gd name="connsiteY6" fmla="*/ 194945 h 207644"/>
              <a:gd name="connsiteX7" fmla="*/ 361569 w 465455"/>
              <a:gd name="connsiteY7" fmla="*/ 149351 h 207644"/>
              <a:gd name="connsiteX8" fmla="*/ 103759 w 465455"/>
              <a:gd name="connsiteY8" fmla="*/ 149351 h 207644"/>
              <a:gd name="connsiteX9" fmla="*/ 103759 w 465455"/>
              <a:gd name="connsiteY9" fmla="*/ 194945 h 207644"/>
              <a:gd name="connsiteX10" fmla="*/ 12700 w 465455"/>
              <a:gd name="connsiteY10" fmla="*/ 103885 h 2076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65455" h="207644">
                <a:moveTo>
                  <a:pt x="12700" y="103885"/>
                </a:moveTo>
                <a:lnTo>
                  <a:pt x="103759" y="12700"/>
                </a:lnTo>
                <a:lnTo>
                  <a:pt x="103759" y="58292"/>
                </a:lnTo>
                <a:lnTo>
                  <a:pt x="361569" y="58292"/>
                </a:lnTo>
                <a:lnTo>
                  <a:pt x="361569" y="12700"/>
                </a:lnTo>
                <a:lnTo>
                  <a:pt x="452755" y="103885"/>
                </a:lnTo>
                <a:lnTo>
                  <a:pt x="361569" y="194945"/>
                </a:lnTo>
                <a:lnTo>
                  <a:pt x="361569" y="149351"/>
                </a:lnTo>
                <a:lnTo>
                  <a:pt x="103759" y="149351"/>
                </a:lnTo>
                <a:lnTo>
                  <a:pt x="103759" y="194945"/>
                </a:lnTo>
                <a:lnTo>
                  <a:pt x="12700" y="103885"/>
                </a:ln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9" name="Freeform 3"/>
          <p:cNvSpPr/>
          <p:nvPr/>
        </p:nvSpPr>
        <p:spPr>
          <a:xfrm>
            <a:off x="1901255" y="2483628"/>
            <a:ext cx="305435" cy="323144"/>
          </a:xfrm>
          <a:custGeom>
            <a:avLst/>
            <a:gdLst>
              <a:gd name="connsiteX0" fmla="*/ 14732 w 305435"/>
              <a:gd name="connsiteY0" fmla="*/ 0 h 349504"/>
              <a:gd name="connsiteX1" fmla="*/ 140335 w 305435"/>
              <a:gd name="connsiteY1" fmla="*/ 14732 h 349504"/>
              <a:gd name="connsiteX2" fmla="*/ 105283 w 305435"/>
              <a:gd name="connsiteY2" fmla="*/ 42545 h 349504"/>
              <a:gd name="connsiteX3" fmla="*/ 270383 w 305435"/>
              <a:gd name="connsiteY3" fmla="*/ 251586 h 349504"/>
              <a:gd name="connsiteX4" fmla="*/ 305435 w 305435"/>
              <a:gd name="connsiteY4" fmla="*/ 223901 h 349504"/>
              <a:gd name="connsiteX5" fmla="*/ 290576 w 305435"/>
              <a:gd name="connsiteY5" fmla="*/ 349504 h 349504"/>
              <a:gd name="connsiteX6" fmla="*/ 165100 w 305435"/>
              <a:gd name="connsiteY6" fmla="*/ 334645 h 349504"/>
              <a:gd name="connsiteX7" fmla="*/ 200152 w 305435"/>
              <a:gd name="connsiteY7" fmla="*/ 306958 h 349504"/>
              <a:gd name="connsiteX8" fmla="*/ 35052 w 305435"/>
              <a:gd name="connsiteY8" fmla="*/ 97917 h 349504"/>
              <a:gd name="connsiteX9" fmla="*/ 0 w 305435"/>
              <a:gd name="connsiteY9" fmla="*/ 125602 h 349504"/>
              <a:gd name="connsiteX10" fmla="*/ 14732 w 305435"/>
              <a:gd name="connsiteY10" fmla="*/ 0 h 3495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05435" h="349504">
                <a:moveTo>
                  <a:pt x="14732" y="0"/>
                </a:moveTo>
                <a:lnTo>
                  <a:pt x="140335" y="14732"/>
                </a:lnTo>
                <a:lnTo>
                  <a:pt x="105283" y="42545"/>
                </a:lnTo>
                <a:lnTo>
                  <a:pt x="270383" y="251586"/>
                </a:lnTo>
                <a:lnTo>
                  <a:pt x="305435" y="223901"/>
                </a:lnTo>
                <a:lnTo>
                  <a:pt x="290576" y="349504"/>
                </a:lnTo>
                <a:lnTo>
                  <a:pt x="165100" y="334645"/>
                </a:lnTo>
                <a:lnTo>
                  <a:pt x="200152" y="306958"/>
                </a:lnTo>
                <a:lnTo>
                  <a:pt x="35052" y="97917"/>
                </a:lnTo>
                <a:lnTo>
                  <a:pt x="0" y="125602"/>
                </a:lnTo>
                <a:lnTo>
                  <a:pt x="14732"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0" name="Freeform 3"/>
          <p:cNvSpPr/>
          <p:nvPr/>
        </p:nvSpPr>
        <p:spPr>
          <a:xfrm>
            <a:off x="1888553" y="2471886"/>
            <a:ext cx="330836" cy="346628"/>
          </a:xfrm>
          <a:custGeom>
            <a:avLst/>
            <a:gdLst>
              <a:gd name="connsiteX0" fmla="*/ 27432 w 330835"/>
              <a:gd name="connsiteY0" fmla="*/ 12700 h 374904"/>
              <a:gd name="connsiteX1" fmla="*/ 153035 w 330835"/>
              <a:gd name="connsiteY1" fmla="*/ 27432 h 374904"/>
              <a:gd name="connsiteX2" fmla="*/ 117983 w 330835"/>
              <a:gd name="connsiteY2" fmla="*/ 55245 h 374904"/>
              <a:gd name="connsiteX3" fmla="*/ 283083 w 330835"/>
              <a:gd name="connsiteY3" fmla="*/ 264286 h 374904"/>
              <a:gd name="connsiteX4" fmla="*/ 318135 w 330835"/>
              <a:gd name="connsiteY4" fmla="*/ 236601 h 374904"/>
              <a:gd name="connsiteX5" fmla="*/ 303276 w 330835"/>
              <a:gd name="connsiteY5" fmla="*/ 362204 h 374904"/>
              <a:gd name="connsiteX6" fmla="*/ 177800 w 330835"/>
              <a:gd name="connsiteY6" fmla="*/ 347345 h 374904"/>
              <a:gd name="connsiteX7" fmla="*/ 212852 w 330835"/>
              <a:gd name="connsiteY7" fmla="*/ 319658 h 374904"/>
              <a:gd name="connsiteX8" fmla="*/ 47752 w 330835"/>
              <a:gd name="connsiteY8" fmla="*/ 110617 h 374904"/>
              <a:gd name="connsiteX9" fmla="*/ 12700 w 330835"/>
              <a:gd name="connsiteY9" fmla="*/ 138302 h 374904"/>
              <a:gd name="connsiteX10" fmla="*/ 27432 w 330835"/>
              <a:gd name="connsiteY10" fmla="*/ 12700 h 3749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0835" h="374904">
                <a:moveTo>
                  <a:pt x="27432" y="12700"/>
                </a:moveTo>
                <a:lnTo>
                  <a:pt x="153035" y="27432"/>
                </a:lnTo>
                <a:lnTo>
                  <a:pt x="117983" y="55245"/>
                </a:lnTo>
                <a:lnTo>
                  <a:pt x="283083" y="264286"/>
                </a:lnTo>
                <a:lnTo>
                  <a:pt x="318135" y="236601"/>
                </a:lnTo>
                <a:lnTo>
                  <a:pt x="303276" y="362204"/>
                </a:lnTo>
                <a:lnTo>
                  <a:pt x="177800" y="347345"/>
                </a:lnTo>
                <a:lnTo>
                  <a:pt x="212852" y="319658"/>
                </a:lnTo>
                <a:lnTo>
                  <a:pt x="47752" y="110617"/>
                </a:lnTo>
                <a:lnTo>
                  <a:pt x="12700" y="138302"/>
                </a:lnTo>
                <a:lnTo>
                  <a:pt x="27432" y="12700"/>
                </a:ln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1" name="Freeform 3"/>
          <p:cNvSpPr/>
          <p:nvPr/>
        </p:nvSpPr>
        <p:spPr>
          <a:xfrm>
            <a:off x="3783268" y="2551146"/>
            <a:ext cx="339979" cy="285334"/>
          </a:xfrm>
          <a:custGeom>
            <a:avLst/>
            <a:gdLst>
              <a:gd name="connsiteX0" fmla="*/ 0 w 339979"/>
              <a:gd name="connsiteY0" fmla="*/ 298069 h 308610"/>
              <a:gd name="connsiteX1" fmla="*/ 10541 w 339979"/>
              <a:gd name="connsiteY1" fmla="*/ 172085 h 308610"/>
              <a:gd name="connsiteX2" fmla="*/ 39497 w 339979"/>
              <a:gd name="connsiteY2" fmla="*/ 206120 h 308610"/>
              <a:gd name="connsiteX3" fmla="*/ 242823 w 339979"/>
              <a:gd name="connsiteY3" fmla="*/ 34163 h 308610"/>
              <a:gd name="connsiteX4" fmla="*/ 213995 w 339979"/>
              <a:gd name="connsiteY4" fmla="*/ 0 h 308610"/>
              <a:gd name="connsiteX5" fmla="*/ 339979 w 339979"/>
              <a:gd name="connsiteY5" fmla="*/ 10541 h 308610"/>
              <a:gd name="connsiteX6" fmla="*/ 329438 w 339979"/>
              <a:gd name="connsiteY6" fmla="*/ 136525 h 308610"/>
              <a:gd name="connsiteX7" fmla="*/ 300609 w 339979"/>
              <a:gd name="connsiteY7" fmla="*/ 102488 h 308610"/>
              <a:gd name="connsiteX8" fmla="*/ 97154 w 339979"/>
              <a:gd name="connsiteY8" fmla="*/ 274447 h 308610"/>
              <a:gd name="connsiteX9" fmla="*/ 125984 w 339979"/>
              <a:gd name="connsiteY9" fmla="*/ 308610 h 308610"/>
              <a:gd name="connsiteX10" fmla="*/ 0 w 339979"/>
              <a:gd name="connsiteY10" fmla="*/ 298069 h 3086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9979" h="308610">
                <a:moveTo>
                  <a:pt x="0" y="298069"/>
                </a:moveTo>
                <a:lnTo>
                  <a:pt x="10541" y="172085"/>
                </a:lnTo>
                <a:lnTo>
                  <a:pt x="39497" y="206120"/>
                </a:lnTo>
                <a:lnTo>
                  <a:pt x="242823" y="34163"/>
                </a:lnTo>
                <a:lnTo>
                  <a:pt x="213995" y="0"/>
                </a:lnTo>
                <a:lnTo>
                  <a:pt x="339979" y="10541"/>
                </a:lnTo>
                <a:lnTo>
                  <a:pt x="329438" y="136525"/>
                </a:lnTo>
                <a:lnTo>
                  <a:pt x="300609" y="102488"/>
                </a:lnTo>
                <a:lnTo>
                  <a:pt x="97154" y="274447"/>
                </a:lnTo>
                <a:lnTo>
                  <a:pt x="125984" y="308610"/>
                </a:lnTo>
                <a:lnTo>
                  <a:pt x="0" y="29806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2" name="Freeform 3"/>
          <p:cNvSpPr/>
          <p:nvPr/>
        </p:nvSpPr>
        <p:spPr>
          <a:xfrm>
            <a:off x="3770568" y="2539403"/>
            <a:ext cx="365379" cy="308819"/>
          </a:xfrm>
          <a:custGeom>
            <a:avLst/>
            <a:gdLst>
              <a:gd name="connsiteX0" fmla="*/ 12700 w 365379"/>
              <a:gd name="connsiteY0" fmla="*/ 310769 h 334010"/>
              <a:gd name="connsiteX1" fmla="*/ 23241 w 365379"/>
              <a:gd name="connsiteY1" fmla="*/ 184785 h 334010"/>
              <a:gd name="connsiteX2" fmla="*/ 52197 w 365379"/>
              <a:gd name="connsiteY2" fmla="*/ 218820 h 334010"/>
              <a:gd name="connsiteX3" fmla="*/ 255523 w 365379"/>
              <a:gd name="connsiteY3" fmla="*/ 46863 h 334010"/>
              <a:gd name="connsiteX4" fmla="*/ 226695 w 365379"/>
              <a:gd name="connsiteY4" fmla="*/ 12700 h 334010"/>
              <a:gd name="connsiteX5" fmla="*/ 352679 w 365379"/>
              <a:gd name="connsiteY5" fmla="*/ 23241 h 334010"/>
              <a:gd name="connsiteX6" fmla="*/ 342138 w 365379"/>
              <a:gd name="connsiteY6" fmla="*/ 149225 h 334010"/>
              <a:gd name="connsiteX7" fmla="*/ 313309 w 365379"/>
              <a:gd name="connsiteY7" fmla="*/ 115188 h 334010"/>
              <a:gd name="connsiteX8" fmla="*/ 109854 w 365379"/>
              <a:gd name="connsiteY8" fmla="*/ 287147 h 334010"/>
              <a:gd name="connsiteX9" fmla="*/ 138684 w 365379"/>
              <a:gd name="connsiteY9" fmla="*/ 321310 h 334010"/>
              <a:gd name="connsiteX10" fmla="*/ 12700 w 365379"/>
              <a:gd name="connsiteY10" fmla="*/ 310769 h 3340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5379" h="334010">
                <a:moveTo>
                  <a:pt x="12700" y="310769"/>
                </a:moveTo>
                <a:lnTo>
                  <a:pt x="23241" y="184785"/>
                </a:lnTo>
                <a:lnTo>
                  <a:pt x="52197" y="218820"/>
                </a:lnTo>
                <a:lnTo>
                  <a:pt x="255523" y="46863"/>
                </a:lnTo>
                <a:lnTo>
                  <a:pt x="226695" y="12700"/>
                </a:lnTo>
                <a:lnTo>
                  <a:pt x="352679" y="23241"/>
                </a:lnTo>
                <a:lnTo>
                  <a:pt x="342138" y="149225"/>
                </a:lnTo>
                <a:lnTo>
                  <a:pt x="313309" y="115188"/>
                </a:lnTo>
                <a:lnTo>
                  <a:pt x="109854" y="287147"/>
                </a:lnTo>
                <a:lnTo>
                  <a:pt x="138684" y="321310"/>
                </a:lnTo>
                <a:lnTo>
                  <a:pt x="12700" y="310769"/>
                </a:ln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3" name="Freeform 3"/>
          <p:cNvSpPr/>
          <p:nvPr/>
        </p:nvSpPr>
        <p:spPr>
          <a:xfrm>
            <a:off x="4438969" y="3436268"/>
            <a:ext cx="445136" cy="165330"/>
          </a:xfrm>
          <a:custGeom>
            <a:avLst/>
            <a:gdLst>
              <a:gd name="connsiteX0" fmla="*/ 0 w 445135"/>
              <a:gd name="connsiteY0" fmla="*/ 89407 h 178816"/>
              <a:gd name="connsiteX1" fmla="*/ 89408 w 445135"/>
              <a:gd name="connsiteY1" fmla="*/ 0 h 178816"/>
              <a:gd name="connsiteX2" fmla="*/ 89408 w 445135"/>
              <a:gd name="connsiteY2" fmla="*/ 44703 h 178816"/>
              <a:gd name="connsiteX3" fmla="*/ 355727 w 445135"/>
              <a:gd name="connsiteY3" fmla="*/ 44703 h 178816"/>
              <a:gd name="connsiteX4" fmla="*/ 355727 w 445135"/>
              <a:gd name="connsiteY4" fmla="*/ 0 h 178816"/>
              <a:gd name="connsiteX5" fmla="*/ 445134 w 445135"/>
              <a:gd name="connsiteY5" fmla="*/ 89407 h 178816"/>
              <a:gd name="connsiteX6" fmla="*/ 355727 w 445135"/>
              <a:gd name="connsiteY6" fmla="*/ 178816 h 178816"/>
              <a:gd name="connsiteX7" fmla="*/ 355727 w 445135"/>
              <a:gd name="connsiteY7" fmla="*/ 134111 h 178816"/>
              <a:gd name="connsiteX8" fmla="*/ 89408 w 445135"/>
              <a:gd name="connsiteY8" fmla="*/ 134111 h 178816"/>
              <a:gd name="connsiteX9" fmla="*/ 89408 w 445135"/>
              <a:gd name="connsiteY9" fmla="*/ 178816 h 178816"/>
              <a:gd name="connsiteX10" fmla="*/ 0 w 445135"/>
              <a:gd name="connsiteY10" fmla="*/ 89407 h 178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45135" h="178816">
                <a:moveTo>
                  <a:pt x="0" y="89407"/>
                </a:moveTo>
                <a:lnTo>
                  <a:pt x="89408" y="0"/>
                </a:lnTo>
                <a:lnTo>
                  <a:pt x="89408" y="44703"/>
                </a:lnTo>
                <a:lnTo>
                  <a:pt x="355727" y="44703"/>
                </a:lnTo>
                <a:lnTo>
                  <a:pt x="355727" y="0"/>
                </a:lnTo>
                <a:lnTo>
                  <a:pt x="445134" y="89407"/>
                </a:lnTo>
                <a:lnTo>
                  <a:pt x="355727" y="178816"/>
                </a:lnTo>
                <a:lnTo>
                  <a:pt x="355727" y="134111"/>
                </a:lnTo>
                <a:lnTo>
                  <a:pt x="89408" y="134111"/>
                </a:lnTo>
                <a:lnTo>
                  <a:pt x="89408" y="178816"/>
                </a:lnTo>
                <a:lnTo>
                  <a:pt x="0" y="8940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4" name="Freeform 3"/>
          <p:cNvSpPr/>
          <p:nvPr/>
        </p:nvSpPr>
        <p:spPr>
          <a:xfrm>
            <a:off x="4426269" y="3424525"/>
            <a:ext cx="470535" cy="188814"/>
          </a:xfrm>
          <a:custGeom>
            <a:avLst/>
            <a:gdLst>
              <a:gd name="connsiteX0" fmla="*/ 12700 w 470535"/>
              <a:gd name="connsiteY0" fmla="*/ 102107 h 204216"/>
              <a:gd name="connsiteX1" fmla="*/ 102108 w 470535"/>
              <a:gd name="connsiteY1" fmla="*/ 12700 h 204216"/>
              <a:gd name="connsiteX2" fmla="*/ 102108 w 470535"/>
              <a:gd name="connsiteY2" fmla="*/ 57403 h 204216"/>
              <a:gd name="connsiteX3" fmla="*/ 368427 w 470535"/>
              <a:gd name="connsiteY3" fmla="*/ 57403 h 204216"/>
              <a:gd name="connsiteX4" fmla="*/ 368427 w 470535"/>
              <a:gd name="connsiteY4" fmla="*/ 12700 h 204216"/>
              <a:gd name="connsiteX5" fmla="*/ 457834 w 470535"/>
              <a:gd name="connsiteY5" fmla="*/ 102107 h 204216"/>
              <a:gd name="connsiteX6" fmla="*/ 368427 w 470535"/>
              <a:gd name="connsiteY6" fmla="*/ 191516 h 204216"/>
              <a:gd name="connsiteX7" fmla="*/ 368427 w 470535"/>
              <a:gd name="connsiteY7" fmla="*/ 146811 h 204216"/>
              <a:gd name="connsiteX8" fmla="*/ 102108 w 470535"/>
              <a:gd name="connsiteY8" fmla="*/ 146811 h 204216"/>
              <a:gd name="connsiteX9" fmla="*/ 102108 w 470535"/>
              <a:gd name="connsiteY9" fmla="*/ 191516 h 204216"/>
              <a:gd name="connsiteX10" fmla="*/ 12700 w 470535"/>
              <a:gd name="connsiteY10" fmla="*/ 102107 h 2042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70535" h="204216">
                <a:moveTo>
                  <a:pt x="12700" y="102107"/>
                </a:moveTo>
                <a:lnTo>
                  <a:pt x="102108" y="12700"/>
                </a:lnTo>
                <a:lnTo>
                  <a:pt x="102108" y="57403"/>
                </a:lnTo>
                <a:lnTo>
                  <a:pt x="368427" y="57403"/>
                </a:lnTo>
                <a:lnTo>
                  <a:pt x="368427" y="12700"/>
                </a:lnTo>
                <a:lnTo>
                  <a:pt x="457834" y="102107"/>
                </a:lnTo>
                <a:lnTo>
                  <a:pt x="368427" y="191516"/>
                </a:lnTo>
                <a:lnTo>
                  <a:pt x="368427" y="146811"/>
                </a:lnTo>
                <a:lnTo>
                  <a:pt x="102108" y="146811"/>
                </a:lnTo>
                <a:lnTo>
                  <a:pt x="102108" y="191516"/>
                </a:lnTo>
                <a:lnTo>
                  <a:pt x="12700" y="102107"/>
                </a:ln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5" name="Freeform 3"/>
          <p:cNvSpPr/>
          <p:nvPr/>
        </p:nvSpPr>
        <p:spPr>
          <a:xfrm>
            <a:off x="2967928" y="4176375"/>
            <a:ext cx="183895" cy="364781"/>
          </a:xfrm>
          <a:custGeom>
            <a:avLst/>
            <a:gdLst>
              <a:gd name="connsiteX0" fmla="*/ 91948 w 183895"/>
              <a:gd name="connsiteY0" fmla="*/ 0 h 394538"/>
              <a:gd name="connsiteX1" fmla="*/ 183895 w 183895"/>
              <a:gd name="connsiteY1" fmla="*/ 91948 h 394538"/>
              <a:gd name="connsiteX2" fmla="*/ 137922 w 183895"/>
              <a:gd name="connsiteY2" fmla="*/ 91948 h 394538"/>
              <a:gd name="connsiteX3" fmla="*/ 137922 w 183895"/>
              <a:gd name="connsiteY3" fmla="*/ 302577 h 394538"/>
              <a:gd name="connsiteX4" fmla="*/ 183895 w 183895"/>
              <a:gd name="connsiteY4" fmla="*/ 302577 h 394538"/>
              <a:gd name="connsiteX5" fmla="*/ 91948 w 183895"/>
              <a:gd name="connsiteY5" fmla="*/ 394538 h 394538"/>
              <a:gd name="connsiteX6" fmla="*/ 0 w 183895"/>
              <a:gd name="connsiteY6" fmla="*/ 302577 h 394538"/>
              <a:gd name="connsiteX7" fmla="*/ 45973 w 183895"/>
              <a:gd name="connsiteY7" fmla="*/ 302577 h 394538"/>
              <a:gd name="connsiteX8" fmla="*/ 45973 w 183895"/>
              <a:gd name="connsiteY8" fmla="*/ 91948 h 394538"/>
              <a:gd name="connsiteX9" fmla="*/ 0 w 183895"/>
              <a:gd name="connsiteY9" fmla="*/ 91948 h 394538"/>
              <a:gd name="connsiteX10" fmla="*/ 91948 w 183895"/>
              <a:gd name="connsiteY10" fmla="*/ 0 h 3945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83895" h="394538">
                <a:moveTo>
                  <a:pt x="91948" y="0"/>
                </a:moveTo>
                <a:lnTo>
                  <a:pt x="183895" y="91948"/>
                </a:lnTo>
                <a:lnTo>
                  <a:pt x="137922" y="91948"/>
                </a:lnTo>
                <a:lnTo>
                  <a:pt x="137922" y="302577"/>
                </a:lnTo>
                <a:lnTo>
                  <a:pt x="183895" y="302577"/>
                </a:lnTo>
                <a:lnTo>
                  <a:pt x="91948" y="394538"/>
                </a:lnTo>
                <a:lnTo>
                  <a:pt x="0" y="302577"/>
                </a:lnTo>
                <a:lnTo>
                  <a:pt x="45973" y="302577"/>
                </a:lnTo>
                <a:lnTo>
                  <a:pt x="45973" y="91948"/>
                </a:lnTo>
                <a:lnTo>
                  <a:pt x="0" y="91948"/>
                </a:lnTo>
                <a:lnTo>
                  <a:pt x="91948"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sp>
        <p:nvSpPr>
          <p:cNvPr id="16" name="Freeform 3"/>
          <p:cNvSpPr/>
          <p:nvPr/>
        </p:nvSpPr>
        <p:spPr>
          <a:xfrm>
            <a:off x="2955228" y="4164633"/>
            <a:ext cx="209295" cy="388266"/>
          </a:xfrm>
          <a:custGeom>
            <a:avLst/>
            <a:gdLst>
              <a:gd name="connsiteX0" fmla="*/ 104648 w 209295"/>
              <a:gd name="connsiteY0" fmla="*/ 12700 h 419938"/>
              <a:gd name="connsiteX1" fmla="*/ 196595 w 209295"/>
              <a:gd name="connsiteY1" fmla="*/ 104648 h 419938"/>
              <a:gd name="connsiteX2" fmla="*/ 150622 w 209295"/>
              <a:gd name="connsiteY2" fmla="*/ 104648 h 419938"/>
              <a:gd name="connsiteX3" fmla="*/ 150622 w 209295"/>
              <a:gd name="connsiteY3" fmla="*/ 315277 h 419938"/>
              <a:gd name="connsiteX4" fmla="*/ 196595 w 209295"/>
              <a:gd name="connsiteY4" fmla="*/ 315277 h 419938"/>
              <a:gd name="connsiteX5" fmla="*/ 104648 w 209295"/>
              <a:gd name="connsiteY5" fmla="*/ 407238 h 419938"/>
              <a:gd name="connsiteX6" fmla="*/ 12700 w 209295"/>
              <a:gd name="connsiteY6" fmla="*/ 315277 h 419938"/>
              <a:gd name="connsiteX7" fmla="*/ 58673 w 209295"/>
              <a:gd name="connsiteY7" fmla="*/ 315277 h 419938"/>
              <a:gd name="connsiteX8" fmla="*/ 58673 w 209295"/>
              <a:gd name="connsiteY8" fmla="*/ 104648 h 419938"/>
              <a:gd name="connsiteX9" fmla="*/ 12700 w 209295"/>
              <a:gd name="connsiteY9" fmla="*/ 104648 h 419938"/>
              <a:gd name="connsiteX10" fmla="*/ 104648 w 209295"/>
              <a:gd name="connsiteY10" fmla="*/ 12700 h 41993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9295" h="419938">
                <a:moveTo>
                  <a:pt x="104648" y="12700"/>
                </a:moveTo>
                <a:lnTo>
                  <a:pt x="196595" y="104648"/>
                </a:lnTo>
                <a:lnTo>
                  <a:pt x="150622" y="104648"/>
                </a:lnTo>
                <a:lnTo>
                  <a:pt x="150622" y="315277"/>
                </a:lnTo>
                <a:lnTo>
                  <a:pt x="196595" y="315277"/>
                </a:lnTo>
                <a:lnTo>
                  <a:pt x="104648" y="407238"/>
                </a:lnTo>
                <a:lnTo>
                  <a:pt x="12700" y="315277"/>
                </a:lnTo>
                <a:lnTo>
                  <a:pt x="58673" y="315277"/>
                </a:lnTo>
                <a:lnTo>
                  <a:pt x="58673" y="104648"/>
                </a:lnTo>
                <a:lnTo>
                  <a:pt x="12700" y="104648"/>
                </a:lnTo>
                <a:lnTo>
                  <a:pt x="104648" y="12700"/>
                </a:lnTo>
              </a:path>
            </a:pathLst>
          </a:custGeom>
          <a:solidFill>
            <a:srgbClr val="000000">
              <a:alpha val="0"/>
            </a:srgbClr>
          </a:solidFill>
          <a:ln w="25400">
            <a:solidFill>
              <a:srgbClr val="4BACC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89311" tIns="44655" rIns="89311" bIns="44655" rtlCol="0" anchor="ctr"/>
          <a:lstStyle/>
          <a:p>
            <a:pPr algn="ctr"/>
            <a:endParaRPr lang="zh-CN" altLang="en-US" sz="2000"/>
          </a:p>
        </p:txBody>
      </p:sp>
      <p:pic>
        <p:nvPicPr>
          <p:cNvPr id="17" name="Picture 3"/>
          <p:cNvPicPr>
            <a:picLocks noChangeAspect="1" noChangeArrowheads="1"/>
          </p:cNvPicPr>
          <p:nvPr/>
        </p:nvPicPr>
        <p:blipFill>
          <a:blip r:embed="rId2"/>
          <a:srcRect/>
          <a:stretch>
            <a:fillRect/>
          </a:stretch>
        </p:blipFill>
        <p:spPr bwMode="auto">
          <a:xfrm>
            <a:off x="594045" y="3081186"/>
            <a:ext cx="571500" cy="810209"/>
          </a:xfrm>
          <a:prstGeom prst="rect">
            <a:avLst/>
          </a:prstGeom>
          <a:noFill/>
        </p:spPr>
      </p:pic>
      <p:pic>
        <p:nvPicPr>
          <p:cNvPr id="18" name="Picture 3"/>
          <p:cNvPicPr>
            <a:picLocks noChangeAspect="1" noChangeArrowheads="1"/>
          </p:cNvPicPr>
          <p:nvPr/>
        </p:nvPicPr>
        <p:blipFill>
          <a:blip r:embed="rId3"/>
          <a:srcRect/>
          <a:stretch>
            <a:fillRect/>
          </a:stretch>
        </p:blipFill>
        <p:spPr bwMode="auto">
          <a:xfrm>
            <a:off x="1317945" y="1883485"/>
            <a:ext cx="3182651" cy="2653727"/>
          </a:xfrm>
          <a:prstGeom prst="rect">
            <a:avLst/>
          </a:prstGeom>
          <a:noFill/>
        </p:spPr>
      </p:pic>
      <p:pic>
        <p:nvPicPr>
          <p:cNvPr id="19" name="Picture 3"/>
          <p:cNvPicPr>
            <a:picLocks noChangeAspect="1" noChangeArrowheads="1"/>
          </p:cNvPicPr>
          <p:nvPr/>
        </p:nvPicPr>
        <p:blipFill>
          <a:blip r:embed="rId4"/>
          <a:srcRect/>
          <a:stretch>
            <a:fillRect/>
          </a:stretch>
        </p:blipFill>
        <p:spPr bwMode="auto">
          <a:xfrm>
            <a:off x="2168845" y="4607665"/>
            <a:ext cx="215900" cy="234843"/>
          </a:xfrm>
          <a:prstGeom prst="rect">
            <a:avLst/>
          </a:prstGeom>
          <a:noFill/>
        </p:spPr>
      </p:pic>
      <p:pic>
        <p:nvPicPr>
          <p:cNvPr id="20" name="Picture 3"/>
          <p:cNvPicPr>
            <a:picLocks noChangeAspect="1" noChangeArrowheads="1"/>
          </p:cNvPicPr>
          <p:nvPr/>
        </p:nvPicPr>
        <p:blipFill>
          <a:blip r:embed="rId5"/>
          <a:srcRect/>
          <a:stretch>
            <a:fillRect/>
          </a:stretch>
        </p:blipFill>
        <p:spPr bwMode="auto">
          <a:xfrm>
            <a:off x="2397445" y="4584182"/>
            <a:ext cx="190500" cy="270069"/>
          </a:xfrm>
          <a:prstGeom prst="rect">
            <a:avLst/>
          </a:prstGeom>
          <a:noFill/>
        </p:spPr>
      </p:pic>
      <p:pic>
        <p:nvPicPr>
          <p:cNvPr id="21" name="Picture 3"/>
          <p:cNvPicPr>
            <a:picLocks noChangeAspect="1" noChangeArrowheads="1"/>
          </p:cNvPicPr>
          <p:nvPr/>
        </p:nvPicPr>
        <p:blipFill>
          <a:blip r:embed="rId6"/>
          <a:srcRect/>
          <a:stretch>
            <a:fillRect/>
          </a:stretch>
        </p:blipFill>
        <p:spPr bwMode="auto">
          <a:xfrm>
            <a:off x="2206944" y="4877734"/>
            <a:ext cx="419100" cy="211359"/>
          </a:xfrm>
          <a:prstGeom prst="rect">
            <a:avLst/>
          </a:prstGeom>
          <a:noFill/>
        </p:spPr>
      </p:pic>
      <p:pic>
        <p:nvPicPr>
          <p:cNvPr id="22" name="Picture 3"/>
          <p:cNvPicPr>
            <a:picLocks noChangeAspect="1" noChangeArrowheads="1"/>
          </p:cNvPicPr>
          <p:nvPr/>
        </p:nvPicPr>
        <p:blipFill>
          <a:blip r:embed="rId7"/>
          <a:srcRect/>
          <a:stretch>
            <a:fillRect/>
          </a:stretch>
        </p:blipFill>
        <p:spPr bwMode="auto">
          <a:xfrm>
            <a:off x="2626044" y="4654634"/>
            <a:ext cx="1143000" cy="493171"/>
          </a:xfrm>
          <a:prstGeom prst="rect">
            <a:avLst/>
          </a:prstGeom>
          <a:noFill/>
        </p:spPr>
      </p:pic>
      <p:pic>
        <p:nvPicPr>
          <p:cNvPr id="23" name="Picture 3"/>
          <p:cNvPicPr>
            <a:picLocks noChangeAspect="1" noChangeArrowheads="1"/>
          </p:cNvPicPr>
          <p:nvPr/>
        </p:nvPicPr>
        <p:blipFill>
          <a:blip r:embed="rId8"/>
          <a:srcRect/>
          <a:stretch>
            <a:fillRect/>
          </a:stretch>
        </p:blipFill>
        <p:spPr bwMode="auto">
          <a:xfrm>
            <a:off x="3845244" y="4654633"/>
            <a:ext cx="393701" cy="469687"/>
          </a:xfrm>
          <a:prstGeom prst="rect">
            <a:avLst/>
          </a:prstGeom>
          <a:noFill/>
        </p:spPr>
      </p:pic>
      <p:pic>
        <p:nvPicPr>
          <p:cNvPr id="24" name="Picture 3"/>
          <p:cNvPicPr>
            <a:picLocks noChangeAspect="1" noChangeArrowheads="1"/>
          </p:cNvPicPr>
          <p:nvPr/>
        </p:nvPicPr>
        <p:blipFill>
          <a:blip r:embed="rId9"/>
          <a:srcRect/>
          <a:stretch>
            <a:fillRect/>
          </a:stretch>
        </p:blipFill>
        <p:spPr bwMode="auto">
          <a:xfrm>
            <a:off x="4500594" y="3048846"/>
            <a:ext cx="711201" cy="634076"/>
          </a:xfrm>
          <a:prstGeom prst="rect">
            <a:avLst/>
          </a:prstGeom>
          <a:noFill/>
        </p:spPr>
      </p:pic>
      <p:sp>
        <p:nvSpPr>
          <p:cNvPr id="28" name="TextBox 1"/>
          <p:cNvSpPr txBox="1"/>
          <p:nvPr/>
        </p:nvSpPr>
        <p:spPr>
          <a:xfrm>
            <a:off x="4293495" y="2784647"/>
            <a:ext cx="1032334" cy="247069"/>
          </a:xfrm>
          <a:prstGeom prst="rect">
            <a:avLst/>
          </a:prstGeom>
          <a:noFill/>
        </p:spPr>
        <p:txBody>
          <a:bodyPr wrap="none" lIns="0" tIns="0" rIns="0" bIns="44655" rtlCol="0">
            <a:spAutoFit/>
          </a:bodyPr>
          <a:lstStyle/>
          <a:p>
            <a:pPr>
              <a:lnSpc>
                <a:spcPts val="1465"/>
              </a:lnSpc>
            </a:pPr>
            <a:r>
              <a:rPr lang="en-US" altLang="zh-CN" sz="2000" dirty="0">
                <a:solidFill>
                  <a:srgbClr val="000000"/>
                </a:solidFill>
                <a:latin typeface="微软雅黑" pitchFamily="18" charset="0"/>
                <a:cs typeface="微软雅黑" pitchFamily="18" charset="0"/>
              </a:rPr>
              <a:t>智能建筑</a:t>
            </a:r>
          </a:p>
        </p:txBody>
      </p:sp>
      <p:sp>
        <p:nvSpPr>
          <p:cNvPr id="29" name="TextBox 1"/>
          <p:cNvSpPr txBox="1"/>
          <p:nvPr/>
        </p:nvSpPr>
        <p:spPr>
          <a:xfrm>
            <a:off x="1487811" y="4020559"/>
            <a:ext cx="2941639" cy="750412"/>
          </a:xfrm>
          <a:prstGeom prst="rect">
            <a:avLst/>
          </a:prstGeom>
          <a:noFill/>
        </p:spPr>
        <p:txBody>
          <a:bodyPr wrap="none" lIns="0" tIns="0" rIns="0" bIns="44655" rtlCol="0">
            <a:spAutoFit/>
          </a:bodyPr>
          <a:lstStyle/>
          <a:p>
            <a:pPr>
              <a:lnSpc>
                <a:spcPts val="1270"/>
              </a:lnSpc>
              <a:tabLst>
                <a:tab pos="508551" algn="l"/>
              </a:tabLst>
            </a:pPr>
            <a:r>
              <a:rPr lang="en-US" altLang="zh-CN" sz="2000" dirty="0">
                <a:solidFill>
                  <a:srgbClr val="333333"/>
                </a:solidFill>
                <a:latin typeface="微软雅黑" pitchFamily="18" charset="0"/>
                <a:cs typeface="微软雅黑" pitchFamily="18" charset="0"/>
              </a:rPr>
              <a:t>Cyber-Physical</a:t>
            </a:r>
            <a:r>
              <a:rPr lang="en-US" altLang="zh-CN" sz="2000" dirty="0">
                <a:latin typeface="Times New Roman" pitchFamily="18" charset="0"/>
                <a:cs typeface="Times New Roman" pitchFamily="18" charset="0"/>
              </a:rPr>
              <a:t>  </a:t>
            </a:r>
            <a:r>
              <a:rPr lang="en-US" altLang="zh-CN" sz="2000" dirty="0">
                <a:solidFill>
                  <a:srgbClr val="333333"/>
                </a:solidFill>
                <a:latin typeface="微软雅黑" pitchFamily="18" charset="0"/>
                <a:cs typeface="微软雅黑" pitchFamily="18" charset="0"/>
              </a:rPr>
              <a:t>System</a:t>
            </a:r>
          </a:p>
          <a:p>
            <a:pPr>
              <a:lnSpc>
                <a:spcPts val="977"/>
              </a:lnSpc>
            </a:pPr>
            <a:endParaRPr lang="en-US" altLang="zh-CN" sz="2000" dirty="0"/>
          </a:p>
          <a:p>
            <a:pPr>
              <a:lnSpc>
                <a:spcPts val="977"/>
              </a:lnSpc>
            </a:pPr>
            <a:endParaRPr lang="en-US" altLang="zh-CN" sz="2000" dirty="0"/>
          </a:p>
          <a:p>
            <a:pPr>
              <a:lnSpc>
                <a:spcPts val="2246"/>
              </a:lnSpc>
              <a:tabLst>
                <a:tab pos="508551" algn="l"/>
              </a:tabLst>
            </a:pPr>
            <a:r>
              <a:rPr lang="en-US" altLang="zh-CN" sz="2000" dirty="0"/>
              <a:t>	</a:t>
            </a:r>
            <a:r>
              <a:rPr lang="en-US" altLang="zh-CN" sz="2000" dirty="0">
                <a:solidFill>
                  <a:srgbClr val="000000"/>
                </a:solidFill>
                <a:latin typeface="微软雅黑" pitchFamily="18" charset="0"/>
                <a:cs typeface="微软雅黑" pitchFamily="18" charset="0"/>
              </a:rPr>
              <a:t>智能产品</a:t>
            </a:r>
          </a:p>
        </p:txBody>
      </p:sp>
      <p:sp>
        <p:nvSpPr>
          <p:cNvPr id="30" name="TextBox 1"/>
          <p:cNvSpPr txBox="1"/>
          <p:nvPr/>
        </p:nvSpPr>
        <p:spPr>
          <a:xfrm>
            <a:off x="361544" y="2822858"/>
            <a:ext cx="1032334" cy="247069"/>
          </a:xfrm>
          <a:prstGeom prst="rect">
            <a:avLst/>
          </a:prstGeom>
          <a:noFill/>
        </p:spPr>
        <p:txBody>
          <a:bodyPr wrap="none" lIns="0" tIns="0" rIns="0" bIns="44655" rtlCol="0">
            <a:spAutoFit/>
          </a:bodyPr>
          <a:lstStyle/>
          <a:p>
            <a:pPr>
              <a:lnSpc>
                <a:spcPts val="1465"/>
              </a:lnSpc>
            </a:pPr>
            <a:r>
              <a:rPr lang="en-US" altLang="zh-CN" sz="2000" dirty="0">
                <a:solidFill>
                  <a:srgbClr val="000000"/>
                </a:solidFill>
                <a:latin typeface="微软雅黑" pitchFamily="18" charset="0"/>
                <a:cs typeface="微软雅黑" pitchFamily="18" charset="0"/>
              </a:rPr>
              <a:t>智能电网</a:t>
            </a:r>
          </a:p>
        </p:txBody>
      </p:sp>
      <p:sp>
        <p:nvSpPr>
          <p:cNvPr id="31" name="TextBox 1"/>
          <p:cNvSpPr txBox="1"/>
          <p:nvPr/>
        </p:nvSpPr>
        <p:spPr>
          <a:xfrm>
            <a:off x="3600043" y="1683869"/>
            <a:ext cx="1032334" cy="247069"/>
          </a:xfrm>
          <a:prstGeom prst="rect">
            <a:avLst/>
          </a:prstGeom>
          <a:noFill/>
        </p:spPr>
        <p:txBody>
          <a:bodyPr wrap="none" lIns="0" tIns="0" rIns="0" bIns="44655" rtlCol="0">
            <a:spAutoFit/>
          </a:bodyPr>
          <a:lstStyle/>
          <a:p>
            <a:pPr>
              <a:lnSpc>
                <a:spcPts val="1465"/>
              </a:lnSpc>
            </a:pPr>
            <a:r>
              <a:rPr lang="en-US" altLang="zh-CN" sz="2000" dirty="0">
                <a:solidFill>
                  <a:srgbClr val="000000"/>
                </a:solidFill>
                <a:latin typeface="微软雅黑" pitchFamily="18" charset="0"/>
                <a:cs typeface="微软雅黑" pitchFamily="18" charset="0"/>
              </a:rPr>
              <a:t>智能物流</a:t>
            </a:r>
          </a:p>
        </p:txBody>
      </p:sp>
      <p:sp>
        <p:nvSpPr>
          <p:cNvPr id="32" name="矩形 31"/>
          <p:cNvSpPr/>
          <p:nvPr/>
        </p:nvSpPr>
        <p:spPr>
          <a:xfrm>
            <a:off x="1296071" y="1595745"/>
            <a:ext cx="1206288" cy="334736"/>
          </a:xfrm>
          <a:prstGeom prst="rect">
            <a:avLst/>
          </a:prstGeom>
        </p:spPr>
        <p:txBody>
          <a:bodyPr wrap="none" lIns="89311" tIns="44655" rIns="89311" bIns="44655">
            <a:spAutoFit/>
          </a:bodyPr>
          <a:lstStyle/>
          <a:p>
            <a:pPr>
              <a:lnSpc>
                <a:spcPts val="1758"/>
              </a:lnSpc>
              <a:tabLst>
                <a:tab pos="1637286" algn="l"/>
              </a:tabLst>
            </a:pPr>
            <a:r>
              <a:rPr lang="en-US" altLang="zh-CN" sz="2000" b="1" dirty="0" err="1">
                <a:solidFill>
                  <a:srgbClr val="000000"/>
                </a:solidFill>
                <a:latin typeface="华文楷体" pitchFamily="2" charset="-122"/>
                <a:ea typeface="华文楷体" pitchFamily="2" charset="-122"/>
                <a:cs typeface="微软雅黑" pitchFamily="18" charset="0"/>
              </a:rPr>
              <a:t>智能移劢</a:t>
            </a:r>
            <a:endParaRPr lang="en-US" altLang="zh-CN" sz="2000" b="1" dirty="0">
              <a:solidFill>
                <a:srgbClr val="000000"/>
              </a:solidFill>
              <a:latin typeface="华文楷体" pitchFamily="2" charset="-122"/>
              <a:ea typeface="华文楷体" pitchFamily="2" charset="-122"/>
              <a:cs typeface="微软雅黑" pitchFamily="18" charset="0"/>
            </a:endParaRPr>
          </a:p>
        </p:txBody>
      </p:sp>
      <p:sp>
        <p:nvSpPr>
          <p:cNvPr id="34" name="TextBox 1"/>
          <p:cNvSpPr txBox="1"/>
          <p:nvPr/>
        </p:nvSpPr>
        <p:spPr>
          <a:xfrm>
            <a:off x="5857116" y="548475"/>
            <a:ext cx="3140554" cy="3870305"/>
          </a:xfrm>
          <a:prstGeom prst="rect">
            <a:avLst/>
          </a:prstGeom>
          <a:noFill/>
        </p:spPr>
        <p:txBody>
          <a:bodyPr wrap="square" lIns="0" tIns="0" rIns="0" bIns="44655" rtlCol="0">
            <a:spAutoFit/>
          </a:bodyPr>
          <a:lstStyle/>
          <a:p>
            <a:pPr algn="l">
              <a:lnSpc>
                <a:spcPct val="150000"/>
              </a:lnSpc>
              <a:tabLst>
                <a:tab pos="272881" algn="l"/>
              </a:tabLst>
            </a:pPr>
            <a:r>
              <a:rPr lang="en-US" altLang="zh-CN" sz="2400" dirty="0">
                <a:solidFill>
                  <a:srgbClr val="000000"/>
                </a:solidFill>
                <a:latin typeface="+mn-ea"/>
                <a:ea typeface="+mn-ea"/>
                <a:cs typeface="微软雅黑" pitchFamily="18" charset="0"/>
              </a:rPr>
              <a:t>“工业</a:t>
            </a:r>
            <a:r>
              <a:rPr lang="en-US" altLang="zh-CN" sz="2400" dirty="0">
                <a:latin typeface="+mn-ea"/>
                <a:ea typeface="+mn-ea"/>
                <a:cs typeface="Times New Roman" pitchFamily="18" charset="0"/>
              </a:rPr>
              <a:t> </a:t>
            </a:r>
            <a:r>
              <a:rPr lang="en-US" altLang="zh-CN" sz="2400" dirty="0">
                <a:solidFill>
                  <a:srgbClr val="000000"/>
                </a:solidFill>
                <a:latin typeface="+mn-ea"/>
                <a:ea typeface="+mn-ea"/>
                <a:cs typeface="微软雅黑" pitchFamily="18" charset="0"/>
              </a:rPr>
              <a:t>4.0”的愿景</a:t>
            </a:r>
          </a:p>
          <a:p>
            <a:pPr algn="l">
              <a:lnSpc>
                <a:spcPct val="150000"/>
              </a:lnSpc>
              <a:buFont typeface="Wingdings" pitchFamily="2" charset="2"/>
              <a:buChar char="u"/>
              <a:tabLst>
                <a:tab pos="272881" algn="l"/>
              </a:tabLst>
            </a:pPr>
            <a:r>
              <a:rPr lang="en-US" altLang="zh-CN" sz="2400" dirty="0" err="1">
                <a:solidFill>
                  <a:srgbClr val="000000"/>
                </a:solidFill>
                <a:latin typeface="+mn-ea"/>
                <a:ea typeface="+mn-ea"/>
                <a:cs typeface="微软雅黑" pitchFamily="18" charset="0"/>
              </a:rPr>
              <a:t>根据整个价值链，自行配置集成化生产设</a:t>
            </a:r>
            <a:r>
              <a:rPr lang="zh-CN" altLang="en-US" sz="2400" dirty="0">
                <a:solidFill>
                  <a:srgbClr val="000000"/>
                </a:solidFill>
                <a:latin typeface="+mn-ea"/>
                <a:ea typeface="+mn-ea"/>
                <a:cs typeface="微软雅黑" pitchFamily="18" charset="0"/>
              </a:rPr>
              <a:t>备</a:t>
            </a:r>
            <a:endParaRPr lang="en-US" altLang="zh-CN" sz="2400" dirty="0">
              <a:solidFill>
                <a:srgbClr val="000000"/>
              </a:solidFill>
              <a:latin typeface="+mn-ea"/>
              <a:ea typeface="+mn-ea"/>
              <a:cs typeface="微软雅黑" pitchFamily="18" charset="0"/>
            </a:endParaRPr>
          </a:p>
          <a:p>
            <a:pPr algn="l">
              <a:lnSpc>
                <a:spcPct val="150000"/>
              </a:lnSpc>
              <a:buFont typeface="Wingdings" pitchFamily="2" charset="2"/>
              <a:buChar char="u"/>
              <a:tabLst>
                <a:tab pos="272881" algn="l"/>
              </a:tabLst>
            </a:pPr>
            <a:r>
              <a:rPr lang="en-US" altLang="zh-CN" sz="2400" dirty="0" err="1">
                <a:solidFill>
                  <a:srgbClr val="000000"/>
                </a:solidFill>
                <a:latin typeface="+mn-ea"/>
                <a:ea typeface="+mn-ea"/>
                <a:cs typeface="微软雅黑" pitchFamily="18" charset="0"/>
              </a:rPr>
              <a:t>根据当前条件，灵活制定生产工艺</a:t>
            </a:r>
            <a:r>
              <a:rPr lang="zh-CN" altLang="en-US" sz="2400" dirty="0">
                <a:solidFill>
                  <a:srgbClr val="000000"/>
                </a:solidFill>
                <a:latin typeface="+mn-ea"/>
                <a:ea typeface="+mn-ea"/>
                <a:cs typeface="微软雅黑" pitchFamily="18" charset="0"/>
              </a:rPr>
              <a:t>，</a:t>
            </a:r>
            <a:r>
              <a:rPr lang="en-US" altLang="zh-CN" sz="2400" dirty="0" err="1">
                <a:solidFill>
                  <a:srgbClr val="000000"/>
                </a:solidFill>
                <a:latin typeface="+mn-ea"/>
                <a:ea typeface="+mn-ea"/>
                <a:cs typeface="微软雅黑" pitchFamily="18" charset="0"/>
              </a:rPr>
              <a:t>将要生产的产品包含了生产所需的全部信息</a:t>
            </a:r>
            <a:endParaRPr lang="en-US" altLang="zh-CN" sz="2400" dirty="0">
              <a:solidFill>
                <a:srgbClr val="000000"/>
              </a:solidFill>
              <a:latin typeface="+mn-ea"/>
              <a:ea typeface="+mn-ea"/>
              <a:cs typeface="微软雅黑" pitchFamily="18" charset="0"/>
            </a:endParaRPr>
          </a:p>
        </p:txBody>
      </p:sp>
      <p:sp>
        <p:nvSpPr>
          <p:cNvPr id="35" name="TextBox 1"/>
          <p:cNvSpPr txBox="1"/>
          <p:nvPr/>
        </p:nvSpPr>
        <p:spPr>
          <a:xfrm>
            <a:off x="5211548" y="803145"/>
            <a:ext cx="256481" cy="289645"/>
          </a:xfrm>
          <a:prstGeom prst="rect">
            <a:avLst/>
          </a:prstGeom>
          <a:noFill/>
        </p:spPr>
        <p:txBody>
          <a:bodyPr wrap="none" lIns="0" tIns="0" rIns="0" bIns="44655" rtlCol="0">
            <a:spAutoFit/>
          </a:bodyPr>
          <a:lstStyle/>
          <a:p>
            <a:pPr>
              <a:lnSpc>
                <a:spcPts val="1758"/>
              </a:lnSpc>
              <a:tabLst>
                <a:tab pos="272881" algn="l"/>
              </a:tabLst>
            </a:pPr>
            <a:r>
              <a:rPr lang="en-US" altLang="zh-CN" sz="2000" dirty="0">
                <a:solidFill>
                  <a:srgbClr val="000000"/>
                </a:solidFill>
                <a:latin typeface="华文楷体" pitchFamily="2" charset="-122"/>
                <a:ea typeface="华文楷体" pitchFamily="2" charset="-122"/>
                <a:cs typeface="Wingdings" pitchFamily="18" charset="0"/>
              </a:rPr>
              <a:t></a:t>
            </a:r>
            <a:endParaRPr lang="en-US" altLang="zh-CN" sz="2000" dirty="0">
              <a:solidFill>
                <a:srgbClr val="000000"/>
              </a:solidFill>
              <a:latin typeface="华文楷体" pitchFamily="2" charset="-122"/>
              <a:ea typeface="华文楷体" pitchFamily="2" charset="-122"/>
              <a:cs typeface="微软雅黑" pitchFamily="18" charset="0"/>
            </a:endParaRPr>
          </a:p>
        </p:txBody>
      </p:sp>
      <p:sp>
        <p:nvSpPr>
          <p:cNvPr id="36" name="TextBox 1"/>
          <p:cNvSpPr txBox="1"/>
          <p:nvPr/>
        </p:nvSpPr>
        <p:spPr>
          <a:xfrm>
            <a:off x="251520" y="5445224"/>
            <a:ext cx="8416865" cy="1100316"/>
          </a:xfrm>
          <a:prstGeom prst="rect">
            <a:avLst/>
          </a:prstGeom>
          <a:noFill/>
        </p:spPr>
        <p:txBody>
          <a:bodyPr wrap="square" lIns="0" tIns="0" rIns="0" bIns="44655" rtlCol="0">
            <a:spAutoFit/>
          </a:bodyPr>
          <a:lstStyle/>
          <a:p>
            <a:pPr algn="l">
              <a:lnSpc>
                <a:spcPct val="150000"/>
              </a:lnSpc>
              <a:tabLst/>
            </a:pPr>
            <a:r>
              <a:rPr lang="en-US" altLang="zh-CN" sz="2400" dirty="0">
                <a:solidFill>
                  <a:srgbClr val="FF0000"/>
                </a:solidFill>
                <a:latin typeface="华文楷体" pitchFamily="2" charset="-122"/>
                <a:ea typeface="华文楷体" pitchFamily="2" charset="-122"/>
                <a:cs typeface="微软雅黑" pitchFamily="18" charset="0"/>
              </a:rPr>
              <a:t>工业4.0不仅是传统互联网在工业领域的延伸，而是开启了一个人&amp;物相连，物&amp;物相连的大连接世界</a:t>
            </a:r>
          </a:p>
        </p:txBody>
      </p:sp>
      <p:sp>
        <p:nvSpPr>
          <p:cNvPr id="37" name="TextBox 36"/>
          <p:cNvSpPr txBox="1"/>
          <p:nvPr/>
        </p:nvSpPr>
        <p:spPr>
          <a:xfrm>
            <a:off x="1178498" y="229430"/>
            <a:ext cx="3474537" cy="575058"/>
          </a:xfrm>
          <a:prstGeom prst="rect">
            <a:avLst/>
          </a:prstGeom>
          <a:noFill/>
        </p:spPr>
        <p:txBody>
          <a:bodyPr wrap="none" lIns="89311" tIns="44655" rIns="89311" bIns="44655" rtlCol="0">
            <a:spAutoFit/>
          </a:bodyPr>
          <a:lstStyle/>
          <a:p>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“工业</a:t>
            </a:r>
            <a:r>
              <a:rPr lang="en-US" altLang="zh-CN"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4.0</a:t>
            </a:r>
            <a:r>
              <a:rPr lang="zh-CN" altLang="en-US" sz="3151" cap="all" dirty="0">
                <a:ln w="9000" cmpd="sng">
                  <a:solidFill>
                    <a:schemeClr val="accent4">
                      <a:shade val="50000"/>
                      <a:satMod val="120000"/>
                    </a:schemeClr>
                  </a:solidFill>
                  <a:prstDash val="solid"/>
                </a:ln>
                <a:solidFill>
                  <a:srgbClr val="7030A0"/>
                </a:solidFill>
                <a:effectLst>
                  <a:reflection blurRad="12700" stA="28000" endPos="45000" dist="1000" dir="5400000" sy="-100000" algn="bl" rotWithShape="0"/>
                </a:effectLst>
                <a:latin typeface="华文楷体" pitchFamily="2" charset="-122"/>
                <a:ea typeface="华文楷体" pitchFamily="2" charset="-122"/>
              </a:rPr>
              <a:t>”的愿景</a:t>
            </a:r>
          </a:p>
        </p:txBody>
      </p:sp>
    </p:spTree>
    <p:extLst>
      <p:ext uri="{BB962C8B-B14F-4D97-AF65-F5344CB8AC3E}">
        <p14:creationId xmlns:p14="http://schemas.microsoft.com/office/powerpoint/2010/main" val="1926046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administrator\appdata\roaming\360se6\User Data\temp\Img349523237.jpg">
            <a:extLst>
              <a:ext uri="{FF2B5EF4-FFF2-40B4-BE49-F238E27FC236}">
                <a16:creationId xmlns:a16="http://schemas.microsoft.com/office/drawing/2014/main" id="{194EBA1D-C71E-4EA0-987D-B0F52E33E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852936"/>
            <a:ext cx="1687513"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4" descr="c:\users\administrator\appdata\roaming\360se6\User Data\temp\234612-13022501320166.jpg">
            <a:extLst>
              <a:ext uri="{FF2B5EF4-FFF2-40B4-BE49-F238E27FC236}">
                <a16:creationId xmlns:a16="http://schemas.microsoft.com/office/drawing/2014/main" id="{B5FC9FE8-3467-4282-B3B2-DE85BFC5B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4869160"/>
            <a:ext cx="11398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0532" name="Picture 4" descr="c:\users\administrator\appdata\roaming\360se6\User Data\temp\234612-13022501320166.jpg">
            <a:extLst>
              <a:ext uri="{FF2B5EF4-FFF2-40B4-BE49-F238E27FC236}">
                <a16:creationId xmlns:a16="http://schemas.microsoft.com/office/drawing/2014/main" id="{1128DDE0-852D-493F-B4C5-10D243B94C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4869160"/>
            <a:ext cx="1176337" cy="161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9">
            <a:extLst>
              <a:ext uri="{FF2B5EF4-FFF2-40B4-BE49-F238E27FC236}">
                <a16:creationId xmlns:a16="http://schemas.microsoft.com/office/drawing/2014/main" id="{BE2CE744-1925-404D-B32A-40B1B5DD3CB9}"/>
              </a:ext>
            </a:extLst>
          </p:cNvPr>
          <p:cNvGrpSpPr>
            <a:grpSpLocks/>
          </p:cNvGrpSpPr>
          <p:nvPr/>
        </p:nvGrpSpPr>
        <p:grpSpPr bwMode="auto">
          <a:xfrm rot="-5400000">
            <a:off x="1201763" y="3054821"/>
            <a:ext cx="4278313" cy="1138238"/>
            <a:chOff x="564" y="1992"/>
            <a:chExt cx="2658" cy="984"/>
          </a:xfrm>
        </p:grpSpPr>
        <p:sp>
          <p:nvSpPr>
            <p:cNvPr id="18" name="Freeform 20">
              <a:extLst>
                <a:ext uri="{FF2B5EF4-FFF2-40B4-BE49-F238E27FC236}">
                  <a16:creationId xmlns:a16="http://schemas.microsoft.com/office/drawing/2014/main" id="{C243A37D-BE97-40F9-A7EA-6771880BC133}"/>
                </a:ext>
              </a:extLst>
            </p:cNvPr>
            <p:cNvSpPr/>
            <p:nvPr/>
          </p:nvSpPr>
          <p:spPr bwMode="ltGray">
            <a:xfrm>
              <a:off x="556"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sp>
          <p:nvSpPr>
            <p:cNvPr id="19" name="Freeform 21">
              <a:extLst>
                <a:ext uri="{FF2B5EF4-FFF2-40B4-BE49-F238E27FC236}">
                  <a16:creationId xmlns:a16="http://schemas.microsoft.com/office/drawing/2014/main" id="{C546983F-5D64-4F71-BC2E-1ACFB0F77491}"/>
                </a:ext>
              </a:extLst>
            </p:cNvPr>
            <p:cNvSpPr/>
            <p:nvPr/>
          </p:nvSpPr>
          <p:spPr bwMode="ltGray">
            <a:xfrm>
              <a:off x="1769" y="1992"/>
              <a:ext cx="232" cy="984"/>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sp>
          <p:nvSpPr>
            <p:cNvPr id="20" name="Freeform 22">
              <a:extLst>
                <a:ext uri="{FF2B5EF4-FFF2-40B4-BE49-F238E27FC236}">
                  <a16:creationId xmlns:a16="http://schemas.microsoft.com/office/drawing/2014/main" id="{0B39D375-CC9B-43CA-9C01-A9ADE9909A93}"/>
                </a:ext>
              </a:extLst>
            </p:cNvPr>
            <p:cNvSpPr/>
            <p:nvPr/>
          </p:nvSpPr>
          <p:spPr bwMode="ltGray">
            <a:xfrm flipH="1">
              <a:off x="2017"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grpSp>
      <p:grpSp>
        <p:nvGrpSpPr>
          <p:cNvPr id="49" name="Group 19">
            <a:extLst>
              <a:ext uri="{FF2B5EF4-FFF2-40B4-BE49-F238E27FC236}">
                <a16:creationId xmlns:a16="http://schemas.microsoft.com/office/drawing/2014/main" id="{A931C999-2FF9-4A30-9A99-48C6D351D6C4}"/>
              </a:ext>
            </a:extLst>
          </p:cNvPr>
          <p:cNvGrpSpPr>
            <a:grpSpLocks/>
          </p:cNvGrpSpPr>
          <p:nvPr/>
        </p:nvGrpSpPr>
        <p:grpSpPr bwMode="auto">
          <a:xfrm rot="16200000" flipV="1">
            <a:off x="3636541" y="3068315"/>
            <a:ext cx="4276725" cy="1109662"/>
            <a:chOff x="564" y="1992"/>
            <a:chExt cx="2658" cy="984"/>
          </a:xfrm>
        </p:grpSpPr>
        <p:sp>
          <p:nvSpPr>
            <p:cNvPr id="50" name="Freeform 20">
              <a:extLst>
                <a:ext uri="{FF2B5EF4-FFF2-40B4-BE49-F238E27FC236}">
                  <a16:creationId xmlns:a16="http://schemas.microsoft.com/office/drawing/2014/main" id="{E9642FFD-5B3A-49F1-999C-3873BC40AF21}"/>
                </a:ext>
              </a:extLst>
            </p:cNvPr>
            <p:cNvSpPr/>
            <p:nvPr/>
          </p:nvSpPr>
          <p:spPr bwMode="ltGray">
            <a:xfrm>
              <a:off x="562"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sp>
          <p:nvSpPr>
            <p:cNvPr id="51" name="Freeform 21">
              <a:extLst>
                <a:ext uri="{FF2B5EF4-FFF2-40B4-BE49-F238E27FC236}">
                  <a16:creationId xmlns:a16="http://schemas.microsoft.com/office/drawing/2014/main" id="{DDA00F7E-C8DE-4709-9A60-6BF47C000957}"/>
                </a:ext>
              </a:extLst>
            </p:cNvPr>
            <p:cNvSpPr/>
            <p:nvPr/>
          </p:nvSpPr>
          <p:spPr bwMode="ltGray">
            <a:xfrm>
              <a:off x="1772" y="1992"/>
              <a:ext cx="232" cy="984"/>
            </a:xfrm>
            <a:custGeom>
              <a:avLst/>
              <a:gdLst/>
              <a:ahLst/>
              <a:cxnLst>
                <a:cxn ang="0">
                  <a:pos x="37" y="1"/>
                </a:cxn>
                <a:cxn ang="0">
                  <a:pos x="45" y="472"/>
                </a:cxn>
                <a:cxn ang="0">
                  <a:pos x="0" y="474"/>
                </a:cxn>
                <a:cxn ang="0">
                  <a:pos x="72" y="604"/>
                </a:cxn>
                <a:cxn ang="0">
                  <a:pos x="142" y="474"/>
                </a:cxn>
                <a:cxn ang="0">
                  <a:pos x="100" y="474"/>
                </a:cxn>
                <a:cxn ang="0">
                  <a:pos x="99" y="0"/>
                </a:cxn>
                <a:cxn ang="0">
                  <a:pos x="37" y="1"/>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sp>
          <p:nvSpPr>
            <p:cNvPr id="52" name="Freeform 22">
              <a:extLst>
                <a:ext uri="{FF2B5EF4-FFF2-40B4-BE49-F238E27FC236}">
                  <a16:creationId xmlns:a16="http://schemas.microsoft.com/office/drawing/2014/main" id="{0448E5BE-E55F-44F7-9509-4A7A14826200}"/>
                </a:ext>
              </a:extLst>
            </p:cNvPr>
            <p:cNvSpPr/>
            <p:nvPr/>
          </p:nvSpPr>
          <p:spPr bwMode="ltGray">
            <a:xfrm flipH="1">
              <a:off x="2023" y="2003"/>
              <a:ext cx="1197" cy="867"/>
            </a:xfrm>
            <a:custGeom>
              <a:avLst/>
              <a:gdLst/>
              <a:ahLst/>
              <a:cxnLst>
                <a:cxn ang="0">
                  <a:pos x="0" y="0"/>
                </a:cxn>
                <a:cxn ang="0">
                  <a:pos x="382" y="202"/>
                </a:cxn>
                <a:cxn ang="0">
                  <a:pos x="577" y="202"/>
                </a:cxn>
                <a:cxn ang="0">
                  <a:pos x="637" y="249"/>
                </a:cxn>
                <a:cxn ang="0">
                  <a:pos x="639" y="402"/>
                </a:cxn>
                <a:cxn ang="0">
                  <a:pos x="598" y="400"/>
                </a:cxn>
                <a:cxn ang="0">
                  <a:pos x="669" y="532"/>
                </a:cxn>
                <a:cxn ang="0">
                  <a:pos x="735" y="402"/>
                </a:cxn>
                <a:cxn ang="0">
                  <a:pos x="696" y="402"/>
                </a:cxn>
                <a:cxn ang="0">
                  <a:pos x="694" y="226"/>
                </a:cxn>
                <a:cxn ang="0">
                  <a:pos x="616" y="150"/>
                </a:cxn>
                <a:cxn ang="0">
                  <a:pos x="335" y="149"/>
                </a:cxn>
                <a:cxn ang="0">
                  <a:pos x="69" y="0"/>
                </a:cxn>
                <a:cxn ang="0">
                  <a:pos x="0" y="0"/>
                </a:cxn>
              </a:cxnLst>
              <a:rect l="0" t="0" r="r" b="b"/>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C0C0C0">
                    <a:gamma/>
                    <a:tint val="0"/>
                    <a:invGamma/>
                    <a:alpha val="0"/>
                  </a:srgbClr>
                </a:gs>
                <a:gs pos="100000">
                  <a:srgbClr val="C0C0C0"/>
                </a:gs>
              </a:gsLst>
              <a:lin ang="5400000" scaled="1"/>
            </a:gradFill>
            <a:ln w="9525" cap="flat" cmpd="sng">
              <a:noFill/>
              <a:prstDash val="solid"/>
              <a:round/>
              <a:headEnd type="none" w="med" len="med"/>
              <a:tailEnd type="none" w="med" len="med"/>
            </a:ln>
            <a:effectLst/>
          </p:spPr>
          <p:txBody>
            <a:bodyPr wrap="none" anchor="ctr"/>
            <a:lstStyle/>
            <a:p>
              <a:pPr fontAlgn="auto">
                <a:spcBef>
                  <a:spcPts val="0"/>
                </a:spcBef>
                <a:spcAft>
                  <a:spcPts val="0"/>
                </a:spcAft>
                <a:buFontTx/>
                <a:buNone/>
                <a:defRPr/>
              </a:pPr>
              <a:endParaRPr lang="zh-CN" altLang="en-US" kern="0">
                <a:solidFill>
                  <a:sysClr val="windowText" lastClr="000000"/>
                </a:solidFill>
                <a:latin typeface="Arial" panose="020B0604020202020204"/>
                <a:ea typeface="黑体" panose="02010600030101010101" pitchFamily="2" charset="-122"/>
              </a:endParaRPr>
            </a:p>
          </p:txBody>
        </p:sp>
      </p:grpSp>
      <p:sp>
        <p:nvSpPr>
          <p:cNvPr id="55" name="矩形 54">
            <a:extLst>
              <a:ext uri="{FF2B5EF4-FFF2-40B4-BE49-F238E27FC236}">
                <a16:creationId xmlns:a16="http://schemas.microsoft.com/office/drawing/2014/main" id="{2E98D6A3-55FB-436D-BE96-DD02BEC164D0}"/>
              </a:ext>
            </a:extLst>
          </p:cNvPr>
          <p:cNvSpPr/>
          <p:nvPr/>
        </p:nvSpPr>
        <p:spPr>
          <a:xfrm>
            <a:off x="234950" y="1247775"/>
            <a:ext cx="2508250" cy="654050"/>
          </a:xfrm>
          <a:prstGeom prst="rect">
            <a:avLst/>
          </a:prstGeom>
          <a:solidFill>
            <a:srgbClr val="003366">
              <a:alpha val="65098"/>
            </a:srgbClr>
          </a:solidFill>
          <a:ln>
            <a:solidFill>
              <a:schemeClr val="accent1"/>
            </a:solidFill>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anchor="ctr"/>
          <a:lstStyle/>
          <a:p>
            <a:pPr algn="ctr" eaLnBrk="0" hangingPunct="0">
              <a:buFontTx/>
              <a:buNone/>
              <a:defRPr/>
            </a:pPr>
            <a:r>
              <a:rPr lang="zh-CN" altLang="en-US" sz="2000" b="1" dirty="0"/>
              <a:t>有</a:t>
            </a:r>
            <a:r>
              <a:rPr lang="zh-CN" altLang="zh-CN" sz="2000" b="1" dirty="0"/>
              <a:t>助于解决资源</a:t>
            </a:r>
            <a:endParaRPr lang="en-US" altLang="zh-CN" sz="2000" b="1" dirty="0"/>
          </a:p>
          <a:p>
            <a:pPr algn="ctr" eaLnBrk="0" hangingPunct="0">
              <a:buFontTx/>
              <a:buNone/>
              <a:defRPr/>
            </a:pPr>
            <a:r>
              <a:rPr lang="zh-CN" altLang="zh-CN" sz="2000" b="1" dirty="0"/>
              <a:t>利用效率</a:t>
            </a:r>
            <a:r>
              <a:rPr lang="zh-CN" altLang="en-US" sz="2000" b="1" dirty="0"/>
              <a:t>的现实问题</a:t>
            </a:r>
            <a:endParaRPr lang="en-US" sz="2000" b="1" dirty="0"/>
          </a:p>
        </p:txBody>
      </p:sp>
      <p:sp>
        <p:nvSpPr>
          <p:cNvPr id="57" name="矩形 56">
            <a:extLst>
              <a:ext uri="{FF2B5EF4-FFF2-40B4-BE49-F238E27FC236}">
                <a16:creationId xmlns:a16="http://schemas.microsoft.com/office/drawing/2014/main" id="{0D6DB3B8-A24D-47AA-A729-623DF098B8E4}"/>
              </a:ext>
            </a:extLst>
          </p:cNvPr>
          <p:cNvSpPr/>
          <p:nvPr/>
        </p:nvSpPr>
        <p:spPr>
          <a:xfrm>
            <a:off x="6149975" y="1233488"/>
            <a:ext cx="2508250" cy="631825"/>
          </a:xfrm>
          <a:prstGeom prst="rect">
            <a:avLst/>
          </a:prstGeom>
          <a:solidFill>
            <a:srgbClr val="003366">
              <a:alpha val="65098"/>
            </a:srgbClr>
          </a:solidFill>
          <a:ln>
            <a:solidFill>
              <a:schemeClr val="accent1"/>
            </a:solidFill>
          </a:ln>
          <a:effectLst>
            <a:outerShdw blurRad="63500" sx="102000" sy="102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anchor="ctr"/>
          <a:lstStyle/>
          <a:p>
            <a:pPr algn="ctr" eaLnBrk="0" hangingPunct="0">
              <a:buFontTx/>
              <a:buNone/>
              <a:defRPr/>
            </a:pPr>
            <a:r>
              <a:rPr lang="zh-CN" altLang="en-US" sz="2000" b="1" dirty="0"/>
              <a:t>有</a:t>
            </a:r>
            <a:r>
              <a:rPr lang="zh-CN" altLang="zh-CN" sz="2000" b="1" dirty="0"/>
              <a:t>助于解决</a:t>
            </a:r>
            <a:r>
              <a:rPr lang="zh-CN" altLang="en-US" sz="2000" b="1" dirty="0"/>
              <a:t>人口老化</a:t>
            </a:r>
            <a:endParaRPr lang="en-US" altLang="zh-CN" sz="2000" b="1" dirty="0"/>
          </a:p>
          <a:p>
            <a:pPr algn="ctr" eaLnBrk="0" hangingPunct="0">
              <a:buFontTx/>
              <a:buNone/>
              <a:defRPr/>
            </a:pPr>
            <a:r>
              <a:rPr lang="zh-CN" altLang="en-US" sz="2000" b="1" dirty="0"/>
              <a:t>的现实问题</a:t>
            </a:r>
            <a:endParaRPr lang="en-US" sz="2000" b="1" dirty="0"/>
          </a:p>
        </p:txBody>
      </p:sp>
      <p:sp>
        <p:nvSpPr>
          <p:cNvPr id="58" name="AutoShape 5">
            <a:extLst>
              <a:ext uri="{FF2B5EF4-FFF2-40B4-BE49-F238E27FC236}">
                <a16:creationId xmlns:a16="http://schemas.microsoft.com/office/drawing/2014/main" id="{F08F5E53-076C-4944-81AF-A0095F19FFC8}"/>
              </a:ext>
            </a:extLst>
          </p:cNvPr>
          <p:cNvSpPr>
            <a:spLocks noChangeArrowheads="1"/>
          </p:cNvSpPr>
          <p:nvPr/>
        </p:nvSpPr>
        <p:spPr bwMode="grayWhite">
          <a:xfrm>
            <a:off x="174625" y="2263775"/>
            <a:ext cx="2771775" cy="3846513"/>
          </a:xfrm>
          <a:prstGeom prst="roundRect">
            <a:avLst>
              <a:gd name="adj" fmla="val 16667"/>
            </a:avLst>
          </a:prstGeom>
          <a:noFill/>
        </p:spPr>
        <p:style>
          <a:lnRef idx="2">
            <a:schemeClr val="accent5"/>
          </a:lnRef>
          <a:fillRef idx="1">
            <a:schemeClr val="lt1"/>
          </a:fillRef>
          <a:effectRef idx="0">
            <a:schemeClr val="accent5"/>
          </a:effectRef>
          <a:fontRef idx="minor">
            <a:schemeClr val="dk1"/>
          </a:fontRef>
        </p:style>
        <p:txBody>
          <a:bodyPr wrap="none" anchor="ctr"/>
          <a:lstStyle/>
          <a:p>
            <a:pPr algn="ctr" eaLnBrk="0" fontAlgn="auto" hangingPunct="0">
              <a:spcBef>
                <a:spcPts val="0"/>
              </a:spcBef>
              <a:spcAft>
                <a:spcPts val="0"/>
              </a:spcAft>
              <a:buFontTx/>
              <a:buNone/>
              <a:defRPr/>
            </a:pPr>
            <a:endParaRPr lang="zh-CN" altLang="en-US" kern="0" dirty="0">
              <a:solidFill>
                <a:sysClr val="windowText" lastClr="000000"/>
              </a:solidFill>
              <a:latin typeface="Verdana" panose="020B0604030504040204" pitchFamily="34" charset="0"/>
            </a:endParaRPr>
          </a:p>
        </p:txBody>
      </p:sp>
      <p:sp>
        <p:nvSpPr>
          <p:cNvPr id="59" name="TextBox 58">
            <a:extLst>
              <a:ext uri="{FF2B5EF4-FFF2-40B4-BE49-F238E27FC236}">
                <a16:creationId xmlns:a16="http://schemas.microsoft.com/office/drawing/2014/main" id="{9FF14A15-A8CF-4385-ADE3-500D980F22CB}"/>
              </a:ext>
            </a:extLst>
          </p:cNvPr>
          <p:cNvSpPr txBox="1">
            <a:spLocks noChangeArrowheads="1"/>
          </p:cNvSpPr>
          <p:nvPr/>
        </p:nvSpPr>
        <p:spPr bwMode="auto">
          <a:xfrm>
            <a:off x="160338" y="2466975"/>
            <a:ext cx="27860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华文楷体" panose="02010600040101010101" pitchFamily="2" charset="-122"/>
                <a:ea typeface="华文楷体" panose="02010600040101010101" pitchFamily="2" charset="-122"/>
              </a:rPr>
              <a:t>根据实际作业情况实时对能源供给进行调整</a:t>
            </a:r>
          </a:p>
        </p:txBody>
      </p:sp>
      <p:sp>
        <p:nvSpPr>
          <p:cNvPr id="60" name="AutoShape 5">
            <a:extLst>
              <a:ext uri="{FF2B5EF4-FFF2-40B4-BE49-F238E27FC236}">
                <a16:creationId xmlns:a16="http://schemas.microsoft.com/office/drawing/2014/main" id="{3662DCD2-2874-446E-A6CB-F2C65728084A}"/>
              </a:ext>
            </a:extLst>
          </p:cNvPr>
          <p:cNvSpPr>
            <a:spLocks noChangeArrowheads="1"/>
          </p:cNvSpPr>
          <p:nvPr/>
        </p:nvSpPr>
        <p:spPr bwMode="grayWhite">
          <a:xfrm>
            <a:off x="6081713" y="2198688"/>
            <a:ext cx="2844800" cy="3767137"/>
          </a:xfrm>
          <a:prstGeom prst="roundRect">
            <a:avLst>
              <a:gd name="adj" fmla="val 16667"/>
            </a:avLst>
          </a:prstGeom>
          <a:noFill/>
        </p:spPr>
        <p:style>
          <a:lnRef idx="2">
            <a:schemeClr val="accent5"/>
          </a:lnRef>
          <a:fillRef idx="1">
            <a:schemeClr val="lt1"/>
          </a:fillRef>
          <a:effectRef idx="0">
            <a:schemeClr val="accent5"/>
          </a:effectRef>
          <a:fontRef idx="minor">
            <a:schemeClr val="dk1"/>
          </a:fontRef>
        </p:style>
        <p:txBody>
          <a:bodyPr wrap="none" anchor="ctr"/>
          <a:lstStyle/>
          <a:p>
            <a:pPr algn="ctr" eaLnBrk="0" fontAlgn="auto" hangingPunct="0">
              <a:spcBef>
                <a:spcPts val="0"/>
              </a:spcBef>
              <a:spcAft>
                <a:spcPts val="0"/>
              </a:spcAft>
              <a:buFontTx/>
              <a:buNone/>
              <a:defRPr/>
            </a:pPr>
            <a:endParaRPr lang="zh-CN" altLang="en-US" kern="0" dirty="0">
              <a:solidFill>
                <a:sysClr val="windowText" lastClr="000000"/>
              </a:solidFill>
              <a:latin typeface="Verdana" panose="020B0604030504040204" pitchFamily="34" charset="0"/>
            </a:endParaRPr>
          </a:p>
        </p:txBody>
      </p:sp>
      <p:sp>
        <p:nvSpPr>
          <p:cNvPr id="61" name="TextBox 60">
            <a:extLst>
              <a:ext uri="{FF2B5EF4-FFF2-40B4-BE49-F238E27FC236}">
                <a16:creationId xmlns:a16="http://schemas.microsoft.com/office/drawing/2014/main" id="{0764A6B8-9FB6-4A96-A7AD-ABB1CBE886E7}"/>
              </a:ext>
            </a:extLst>
          </p:cNvPr>
          <p:cNvSpPr txBox="1">
            <a:spLocks noChangeArrowheads="1"/>
          </p:cNvSpPr>
          <p:nvPr/>
        </p:nvSpPr>
        <p:spPr bwMode="auto">
          <a:xfrm>
            <a:off x="6059488" y="2446338"/>
            <a:ext cx="2838450"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sz="2000">
                <a:latin typeface="华文楷体" panose="02010600040101010101" pitchFamily="2" charset="-122"/>
                <a:ea typeface="华文楷体" panose="02010600040101010101" pitchFamily="2" charset="-122"/>
              </a:rPr>
              <a:t>工人将从手工劳动、</a:t>
            </a:r>
            <a:endParaRPr lang="en-US" altLang="zh-CN" sz="2000">
              <a:latin typeface="华文楷体" panose="02010600040101010101" pitchFamily="2" charset="-122"/>
              <a:ea typeface="华文楷体" panose="02010600040101010101" pitchFamily="2" charset="-122"/>
            </a:endParaRPr>
          </a:p>
          <a:p>
            <a:pPr algn="ctr" eaLnBrk="0" hangingPunct="0"/>
            <a:r>
              <a:rPr lang="zh-CN" altLang="en-US" sz="2000">
                <a:latin typeface="华文楷体" panose="02010600040101010101" pitchFamily="2" charset="-122"/>
                <a:ea typeface="华文楷体" panose="02010600040101010101" pitchFamily="2" charset="-122"/>
              </a:rPr>
              <a:t>体力劳动中解放出来</a:t>
            </a:r>
          </a:p>
        </p:txBody>
      </p:sp>
      <p:sp>
        <p:nvSpPr>
          <p:cNvPr id="65" name="矩形 64">
            <a:extLst>
              <a:ext uri="{FF2B5EF4-FFF2-40B4-BE49-F238E27FC236}">
                <a16:creationId xmlns:a16="http://schemas.microsoft.com/office/drawing/2014/main" id="{AD705B8C-F155-49A3-BF55-EB73ECE5D0BB}"/>
              </a:ext>
            </a:extLst>
          </p:cNvPr>
          <p:cNvSpPr>
            <a:spLocks noChangeArrowheads="1"/>
          </p:cNvSpPr>
          <p:nvPr/>
        </p:nvSpPr>
        <p:spPr bwMode="auto">
          <a:xfrm>
            <a:off x="3347864" y="4437112"/>
            <a:ext cx="2338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dirty="0">
                <a:solidFill>
                  <a:srgbClr val="C00000"/>
                </a:solidFill>
                <a:latin typeface="华文新魏" panose="02010800040101010101" pitchFamily="2" charset="-122"/>
                <a:ea typeface="华文新魏" panose="02010800040101010101" pitchFamily="2" charset="-122"/>
              </a:rPr>
              <a:t>推动社会进步</a:t>
            </a:r>
            <a:endParaRPr lang="zh-CN" altLang="en-US" sz="2800" dirty="0">
              <a:solidFill>
                <a:srgbClr val="C00000"/>
              </a:solidFill>
              <a:latin typeface="华文新魏" panose="02010800040101010101" pitchFamily="2" charset="-122"/>
              <a:ea typeface="华文新魏" panose="02010800040101010101" pitchFamily="2" charset="-122"/>
            </a:endParaRPr>
          </a:p>
        </p:txBody>
      </p:sp>
      <p:sp>
        <p:nvSpPr>
          <p:cNvPr id="66" name="矩形 65">
            <a:extLst>
              <a:ext uri="{FF2B5EF4-FFF2-40B4-BE49-F238E27FC236}">
                <a16:creationId xmlns:a16="http://schemas.microsoft.com/office/drawing/2014/main" id="{6DE12AF8-32C0-4FB4-BD6D-69A0454CEEEB}"/>
              </a:ext>
            </a:extLst>
          </p:cNvPr>
          <p:cNvSpPr>
            <a:spLocks noChangeArrowheads="1"/>
          </p:cNvSpPr>
          <p:nvPr/>
        </p:nvSpPr>
        <p:spPr bwMode="auto">
          <a:xfrm>
            <a:off x="3275856" y="2132856"/>
            <a:ext cx="2339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dirty="0">
                <a:solidFill>
                  <a:srgbClr val="C00000"/>
                </a:solidFill>
                <a:latin typeface="华文新魏" panose="02010800040101010101" pitchFamily="2" charset="-122"/>
                <a:ea typeface="华文新魏" panose="02010800040101010101" pitchFamily="2" charset="-122"/>
              </a:rPr>
              <a:t>解决社会问题</a:t>
            </a:r>
          </a:p>
        </p:txBody>
      </p:sp>
      <p:grpSp>
        <p:nvGrpSpPr>
          <p:cNvPr id="28" name="组合 28672">
            <a:extLst>
              <a:ext uri="{FF2B5EF4-FFF2-40B4-BE49-F238E27FC236}">
                <a16:creationId xmlns:a16="http://schemas.microsoft.com/office/drawing/2014/main" id="{A58C333D-BCE8-48D3-888E-782889B8ACAC}"/>
              </a:ext>
            </a:extLst>
          </p:cNvPr>
          <p:cNvGrpSpPr>
            <a:grpSpLocks/>
          </p:cNvGrpSpPr>
          <p:nvPr/>
        </p:nvGrpSpPr>
        <p:grpSpPr bwMode="auto">
          <a:xfrm>
            <a:off x="315913" y="3506788"/>
            <a:ext cx="2470150" cy="2197100"/>
            <a:chOff x="3110798" y="1849596"/>
            <a:chExt cx="2781755" cy="1517162"/>
          </a:xfrm>
        </p:grpSpPr>
        <p:sp>
          <p:nvSpPr>
            <p:cNvPr id="29" name="Freeform 3">
              <a:extLst>
                <a:ext uri="{FF2B5EF4-FFF2-40B4-BE49-F238E27FC236}">
                  <a16:creationId xmlns:a16="http://schemas.microsoft.com/office/drawing/2014/main" id="{33AFAB2E-A85B-42E8-B7F9-A5B4EDE8A75D}"/>
                </a:ext>
              </a:extLst>
            </p:cNvPr>
            <p:cNvSpPr/>
            <p:nvPr/>
          </p:nvSpPr>
          <p:spPr bwMode="auto">
            <a:xfrm>
              <a:off x="3110798" y="1857269"/>
              <a:ext cx="2667338" cy="1509489"/>
            </a:xfrm>
            <a:custGeom>
              <a:avLst/>
              <a:gdLst>
                <a:gd name="T0" fmla="*/ 0 w 873"/>
                <a:gd name="T1" fmla="*/ 0 h 895"/>
                <a:gd name="T2" fmla="*/ 0 w 873"/>
                <a:gd name="T3" fmla="*/ 1420812 h 895"/>
                <a:gd name="T4" fmla="*/ 2552700 w 873"/>
                <a:gd name="T5" fmla="*/ 1420812 h 895"/>
                <a:gd name="T6" fmla="*/ 0 60000 65536"/>
                <a:gd name="T7" fmla="*/ 0 60000 65536"/>
                <a:gd name="T8" fmla="*/ 0 60000 65536"/>
                <a:gd name="T9" fmla="*/ 0 w 873"/>
                <a:gd name="T10" fmla="*/ 0 h 895"/>
                <a:gd name="T11" fmla="*/ 873 w 873"/>
                <a:gd name="T12" fmla="*/ 895 h 895"/>
              </a:gdLst>
              <a:ahLst/>
              <a:cxnLst>
                <a:cxn ang="T6">
                  <a:pos x="T0" y="T1"/>
                </a:cxn>
                <a:cxn ang="T7">
                  <a:pos x="T2" y="T3"/>
                </a:cxn>
                <a:cxn ang="T8">
                  <a:pos x="T4" y="T5"/>
                </a:cxn>
              </a:cxnLst>
              <a:rect l="T9" t="T10" r="T11" b="T12"/>
              <a:pathLst>
                <a:path w="873" h="895">
                  <a:moveTo>
                    <a:pt x="0" y="0"/>
                  </a:moveTo>
                  <a:lnTo>
                    <a:pt x="0" y="895"/>
                  </a:lnTo>
                  <a:lnTo>
                    <a:pt x="873" y="895"/>
                  </a:lnTo>
                </a:path>
              </a:pathLst>
            </a:custGeom>
            <a:noFill/>
            <a:ln w="22225">
              <a:solidFill>
                <a:schemeClr val="accent1">
                  <a:lumMod val="75000"/>
                </a:schemeClr>
              </a:solidFill>
              <a:round/>
            </a:ln>
          </p:spPr>
          <p:txBody>
            <a:bodyPr wrap="none" lIns="0" tIns="0" rIns="0" bIns="0" anchor="ctr"/>
            <a:lstStyle/>
            <a:p>
              <a:pPr eaLnBrk="0" fontAlgn="auto" hangingPunct="0">
                <a:spcBef>
                  <a:spcPts val="0"/>
                </a:spcBef>
                <a:spcAft>
                  <a:spcPts val="0"/>
                </a:spcAft>
                <a:buFontTx/>
                <a:buNone/>
                <a:defRPr/>
              </a:pPr>
              <a:endParaRPr lang="zh-CN" altLang="en-US">
                <a:latin typeface="+mn-lt"/>
                <a:ea typeface="+mn-ea"/>
              </a:endParaRPr>
            </a:p>
          </p:txBody>
        </p:sp>
        <p:sp>
          <p:nvSpPr>
            <p:cNvPr id="30" name="Rectangle 8">
              <a:extLst>
                <a:ext uri="{FF2B5EF4-FFF2-40B4-BE49-F238E27FC236}">
                  <a16:creationId xmlns:a16="http://schemas.microsoft.com/office/drawing/2014/main" id="{876EEA5E-6926-4694-A667-029FC1E25F85}"/>
                </a:ext>
              </a:extLst>
            </p:cNvPr>
            <p:cNvSpPr>
              <a:spLocks noChangeArrowheads="1"/>
            </p:cNvSpPr>
            <p:nvPr/>
          </p:nvSpPr>
          <p:spPr bwMode="auto">
            <a:xfrm>
              <a:off x="3126887" y="1849596"/>
              <a:ext cx="2765666" cy="288304"/>
            </a:xfrm>
            <a:prstGeom prst="rect">
              <a:avLst/>
            </a:prstGeom>
            <a:solidFill>
              <a:schemeClr val="accent1">
                <a:lumMod val="75000"/>
              </a:schemeClr>
            </a:solidFill>
            <a:ln w="6350">
              <a:solidFill>
                <a:schemeClr val="accent1">
                  <a:lumMod val="75000"/>
                </a:schemeClr>
              </a:solidFill>
              <a:miter lim="800000"/>
            </a:ln>
          </p:spPr>
          <p:txBody>
            <a:bodyPr wrap="none" lIns="0" tIns="0" rIns="0" bIns="0" anchor="ctr"/>
            <a:lstStyle/>
            <a:p>
              <a:pPr algn="ctr" eaLnBrk="0" fontAlgn="auto" hangingPunct="0">
                <a:spcBef>
                  <a:spcPts val="0"/>
                </a:spcBef>
                <a:spcAft>
                  <a:spcPts val="0"/>
                </a:spcAft>
                <a:buFontTx/>
                <a:buNone/>
                <a:defRPr/>
              </a:pPr>
              <a:r>
                <a:rPr lang="zh-CN" altLang="en-US" sz="2000" b="1" dirty="0">
                  <a:solidFill>
                    <a:schemeClr val="bg1"/>
                  </a:solidFill>
                  <a:latin typeface="华文楷体" panose="02010600040101010101" pitchFamily="2" charset="-122"/>
                  <a:ea typeface="华文楷体" panose="02010600040101010101" pitchFamily="2" charset="-122"/>
                </a:rPr>
                <a:t>生产间歇期能源消耗</a:t>
              </a:r>
            </a:p>
          </p:txBody>
        </p:sp>
      </p:grpSp>
      <p:pic>
        <p:nvPicPr>
          <p:cNvPr id="26626" name="Picture 2" descr="c:\users\administrator\appdata\roaming\360se6\User Data\temp\2008716125727160_2.jpg">
            <a:extLst>
              <a:ext uri="{FF2B5EF4-FFF2-40B4-BE49-F238E27FC236}">
                <a16:creationId xmlns:a16="http://schemas.microsoft.com/office/drawing/2014/main" id="{E1F87B2A-C181-4CFB-8D34-9DAD923311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7435"/>
          <a:stretch>
            <a:fillRect/>
          </a:stretch>
        </p:blipFill>
        <p:spPr bwMode="auto">
          <a:xfrm>
            <a:off x="333375" y="4143375"/>
            <a:ext cx="1828800"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a:extLst>
              <a:ext uri="{FF2B5EF4-FFF2-40B4-BE49-F238E27FC236}">
                <a16:creationId xmlns:a16="http://schemas.microsoft.com/office/drawing/2014/main" id="{3F46BC01-70D4-4DEC-B567-BD65F4B64D26}"/>
              </a:ext>
            </a:extLst>
          </p:cNvPr>
          <p:cNvSpPr txBox="1">
            <a:spLocks noChangeArrowheads="1"/>
          </p:cNvSpPr>
          <p:nvPr/>
        </p:nvSpPr>
        <p:spPr bwMode="auto">
          <a:xfrm>
            <a:off x="2017713" y="4673600"/>
            <a:ext cx="8699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000" b="1">
                <a:solidFill>
                  <a:srgbClr val="C00000"/>
                </a:solidFill>
              </a:rPr>
              <a:t>下降</a:t>
            </a:r>
            <a:r>
              <a:rPr lang="en-US" altLang="zh-CN" sz="2000" b="1">
                <a:solidFill>
                  <a:srgbClr val="C00000"/>
                </a:solidFill>
              </a:rPr>
              <a:t>90%</a:t>
            </a:r>
            <a:endParaRPr lang="zh-CN" altLang="en-US" sz="2000" b="1">
              <a:solidFill>
                <a:srgbClr val="C00000"/>
              </a:solidFill>
            </a:endParaRPr>
          </a:p>
        </p:txBody>
      </p:sp>
      <p:pic>
        <p:nvPicPr>
          <p:cNvPr id="26627" name="Picture 3">
            <a:extLst>
              <a:ext uri="{FF2B5EF4-FFF2-40B4-BE49-F238E27FC236}">
                <a16:creationId xmlns:a16="http://schemas.microsoft.com/office/drawing/2014/main" id="{00F9926E-FB6A-4EE1-BB0A-1D81406CEAC5}"/>
              </a:ext>
            </a:extLst>
          </p:cNvPr>
          <p:cNvPicPr>
            <a:picLocks noChangeAspect="1" noChangeArrowheads="1"/>
          </p:cNvPicPr>
          <p:nvPr/>
        </p:nvPicPr>
        <p:blipFill>
          <a:blip r:embed="rId6"/>
          <a:srcRect l="6647" r="8873"/>
          <a:stretch>
            <a:fillRect/>
          </a:stretch>
        </p:blipFill>
        <p:spPr bwMode="auto">
          <a:xfrm>
            <a:off x="6211888" y="3440113"/>
            <a:ext cx="2589212" cy="2236787"/>
          </a:xfrm>
          <a:prstGeom prst="rect">
            <a:avLst/>
          </a:prstGeom>
          <a:ln>
            <a:noFill/>
          </a:ln>
          <a:effectLst>
            <a:outerShdw blurRad="190500" algn="tl" rotWithShape="0">
              <a:srgbClr val="000000">
                <a:alpha val="70000"/>
              </a:srgbClr>
            </a:outerShdw>
          </a:effectLst>
        </p:spPr>
      </p:pic>
      <p:sp>
        <p:nvSpPr>
          <p:cNvPr id="35" name="矩形 34">
            <a:extLst>
              <a:ext uri="{FF2B5EF4-FFF2-40B4-BE49-F238E27FC236}">
                <a16:creationId xmlns:a16="http://schemas.microsoft.com/office/drawing/2014/main" id="{BA2A4B20-FE0F-44C4-B4BD-4DE3392D4C74}"/>
              </a:ext>
            </a:extLst>
          </p:cNvPr>
          <p:cNvSpPr>
            <a:spLocks noChangeArrowheads="1"/>
          </p:cNvSpPr>
          <p:nvPr/>
        </p:nvSpPr>
        <p:spPr bwMode="auto">
          <a:xfrm>
            <a:off x="157962" y="236865"/>
            <a:ext cx="72202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hangingPunct="0"/>
            <a:r>
              <a:rPr lang="zh-CN" altLang="en-US" sz="2800" b="1" dirty="0">
                <a:solidFill>
                  <a:srgbClr val="0000FF"/>
                </a:solidFill>
                <a:latin typeface="黑体" panose="02010609060101010101" pitchFamily="49" charset="-122"/>
                <a:ea typeface="黑体" panose="02010609060101010101" pitchFamily="49" charset="-122"/>
              </a:rPr>
              <a:t>工业</a:t>
            </a:r>
            <a:r>
              <a:rPr lang="en-US" altLang="zh-CN" sz="2800" b="1" dirty="0">
                <a:solidFill>
                  <a:srgbClr val="0000FF"/>
                </a:solidFill>
                <a:latin typeface="黑体" panose="02010609060101010101" pitchFamily="49" charset="-122"/>
                <a:ea typeface="黑体" panose="02010609060101010101" pitchFamily="49" charset="-122"/>
              </a:rPr>
              <a:t>4.0</a:t>
            </a:r>
            <a:r>
              <a:rPr lang="zh-CN" altLang="en-US" sz="2800" b="1" dirty="0">
                <a:solidFill>
                  <a:srgbClr val="0000FF"/>
                </a:solidFill>
                <a:latin typeface="黑体" panose="02010609060101010101" pitchFamily="49" charset="-122"/>
                <a:ea typeface="黑体" panose="02010609060101010101" pitchFamily="49" charset="-122"/>
              </a:rPr>
              <a:t>的愿景：解放生产力，推动社会进步</a:t>
            </a:r>
          </a:p>
        </p:txBody>
      </p:sp>
    </p:spTree>
    <p:extLst>
      <p:ext uri="{BB962C8B-B14F-4D97-AF65-F5344CB8AC3E}">
        <p14:creationId xmlns:p14="http://schemas.microsoft.com/office/powerpoint/2010/main" val="4171341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7C7400A-42D7-45BC-A9F4-9B097D3B36DE}"/>
              </a:ext>
            </a:extLst>
          </p:cNvPr>
          <p:cNvSpPr txBox="1"/>
          <p:nvPr/>
        </p:nvSpPr>
        <p:spPr>
          <a:xfrm>
            <a:off x="755576" y="2782669"/>
            <a:ext cx="7416824" cy="646331"/>
          </a:xfrm>
          <a:prstGeom prst="rect">
            <a:avLst/>
          </a:prstGeom>
          <a:noFill/>
        </p:spPr>
        <p:txBody>
          <a:bodyPr wrap="square" rtlCol="0">
            <a:spAutoFit/>
          </a:bodyPr>
          <a:lstStyle/>
          <a:p>
            <a:pPr algn="l"/>
            <a:r>
              <a:rPr lang="en-US" altLang="zh-CN" sz="3600" dirty="0">
                <a:solidFill>
                  <a:schemeClr val="tx1"/>
                </a:solidFill>
                <a:latin typeface="+mn-ea"/>
              </a:rPr>
              <a:t>Why do we study CPS---Applications</a:t>
            </a:r>
            <a:endParaRPr lang="zh-CN" altLang="en-US" sz="36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76614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5580112" y="738693"/>
            <a:ext cx="3384376" cy="5858659"/>
          </a:xfrm>
          <a:prstGeom prst="rect">
            <a:avLst/>
          </a:prstGeom>
          <a:noFill/>
        </p:spPr>
        <p:txBody>
          <a:bodyPr wrap="square" lIns="0" tIns="0" rIns="0" bIns="44655" rtlCol="0">
            <a:spAutoFit/>
          </a:bodyPr>
          <a:lstStyle/>
          <a:p>
            <a:pPr algn="l">
              <a:lnSpc>
                <a:spcPct val="150000"/>
              </a:lnSpc>
              <a:tabLst>
                <a:tab pos="5854539" algn="l"/>
                <a:tab pos="5891750" algn="l"/>
                <a:tab pos="6015787" algn="l"/>
              </a:tabLst>
            </a:pPr>
            <a:r>
              <a:rPr lang="en-US" altLang="zh-CN" dirty="0">
                <a:latin typeface="华文仿宋" panose="02010600040101010101" pitchFamily="2" charset="-122"/>
                <a:ea typeface="华文仿宋" panose="02010600040101010101" pitchFamily="2" charset="-122"/>
                <a:cs typeface="Times New Roman" pitchFamily="18" charset="0"/>
              </a:rPr>
              <a:t> </a:t>
            </a:r>
            <a:r>
              <a:rPr lang="en-US" altLang="zh-CN" dirty="0" err="1">
                <a:solidFill>
                  <a:srgbClr val="000000"/>
                </a:solidFill>
                <a:latin typeface="华文仿宋" panose="02010600040101010101" pitchFamily="2" charset="-122"/>
                <a:ea typeface="华文仿宋" panose="02010600040101010101" pitchFamily="2" charset="-122"/>
                <a:cs typeface="微软雅黑" pitchFamily="18" charset="0"/>
              </a:rPr>
              <a:t>德国巳伐利亚州东部城市安贝格</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(Amberg)的西门子工厂经过25年的数字化収展，目前该厂的自劢化运作程度已经达到75%左史，其1150名员工主要是从亊计算机操作和生产流程的监控</a:t>
            </a:r>
          </a:p>
          <a:p>
            <a:pPr algn="l">
              <a:lnSpc>
                <a:spcPct val="150000"/>
              </a:lnSpc>
              <a:buFont typeface="Wingdings" pitchFamily="2" charset="2"/>
              <a:buChar char="l"/>
              <a:tabLst>
                <a:tab pos="5854539" algn="l"/>
                <a:tab pos="5891750" algn="l"/>
                <a:tab pos="6015787" algn="l"/>
              </a:tabLst>
            </a:pP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员工维持在</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1150</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名</a:t>
            </a:r>
          </a:p>
          <a:p>
            <a:pPr algn="l">
              <a:lnSpc>
                <a:spcPct val="150000"/>
              </a:lnSpc>
              <a:buFont typeface="Wingdings" pitchFamily="2" charset="2"/>
              <a:buChar char="l"/>
              <a:tabLst>
                <a:tab pos="5854539" algn="l"/>
                <a:tab pos="5891750" algn="l"/>
                <a:tab pos="6015787" algn="l"/>
              </a:tabLst>
            </a:pP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产能提升了</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8</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倍</a:t>
            </a:r>
          </a:p>
          <a:p>
            <a:pPr algn="l">
              <a:lnSpc>
                <a:spcPct val="150000"/>
              </a:lnSpc>
              <a:buFont typeface="Wingdings" pitchFamily="2" charset="2"/>
              <a:buChar char="l"/>
              <a:tabLst>
                <a:tab pos="5854539" algn="l"/>
                <a:tab pos="5891750" algn="l"/>
                <a:tab pos="6015787" algn="l"/>
              </a:tabLst>
            </a:pP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75%</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的生产作业自劢化</a:t>
            </a:r>
          </a:p>
          <a:p>
            <a:pPr algn="l">
              <a:lnSpc>
                <a:spcPct val="150000"/>
              </a:lnSpc>
              <a:buFont typeface="Wingdings" pitchFamily="2" charset="2"/>
              <a:buChar char="l"/>
              <a:tabLst>
                <a:tab pos="5854539" algn="l"/>
                <a:tab pos="5891750" algn="l"/>
                <a:tab pos="6015787" algn="l"/>
              </a:tabLst>
            </a:pP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1000</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个</a:t>
            </a:r>
            <a:r>
              <a:rPr lang="zh-CN" altLang="en-US" dirty="0">
                <a:solidFill>
                  <a:srgbClr val="000000"/>
                </a:solidFill>
                <a:latin typeface="华文仿宋" panose="02010600040101010101" pitchFamily="2" charset="-122"/>
                <a:ea typeface="华文仿宋" panose="02010600040101010101" pitchFamily="2" charset="-122"/>
                <a:cs typeface="微软雅黑" pitchFamily="18" charset="0"/>
              </a:rPr>
              <a:t>不</a:t>
            </a:r>
            <a:r>
              <a:rPr lang="en-US" altLang="zh-CN" dirty="0" err="1">
                <a:solidFill>
                  <a:srgbClr val="000000"/>
                </a:solidFill>
                <a:latin typeface="华文仿宋" panose="02010600040101010101" pitchFamily="2" charset="-122"/>
                <a:ea typeface="华文仿宋" panose="02010600040101010101" pitchFamily="2" charset="-122"/>
                <a:cs typeface="微软雅黑" pitchFamily="18" charset="0"/>
              </a:rPr>
              <a:t>同的产品</a:t>
            </a:r>
            <a:endParaRPr lang="en-US" altLang="zh-CN" dirty="0">
              <a:solidFill>
                <a:srgbClr val="000000"/>
              </a:solidFill>
              <a:latin typeface="华文仿宋" panose="02010600040101010101" pitchFamily="2" charset="-122"/>
              <a:ea typeface="华文仿宋" panose="02010600040101010101" pitchFamily="2" charset="-122"/>
              <a:cs typeface="微软雅黑" pitchFamily="18" charset="0"/>
            </a:endParaRPr>
          </a:p>
          <a:p>
            <a:pPr algn="l">
              <a:lnSpc>
                <a:spcPct val="150000"/>
              </a:lnSpc>
              <a:buFont typeface="Wingdings" pitchFamily="2" charset="2"/>
              <a:buChar char="l"/>
              <a:tabLst>
                <a:tab pos="5854539" algn="l"/>
                <a:tab pos="5891750" algn="l"/>
                <a:tab pos="6015787" algn="l"/>
              </a:tabLst>
            </a:pPr>
            <a:r>
              <a:rPr lang="en-US" altLang="zh-CN" dirty="0" err="1">
                <a:solidFill>
                  <a:srgbClr val="000000"/>
                </a:solidFill>
                <a:latin typeface="华文仿宋" panose="02010600040101010101" pitchFamily="2" charset="-122"/>
                <a:ea typeface="华文仿宋" panose="02010600040101010101" pitchFamily="2" charset="-122"/>
                <a:cs typeface="微软雅黑" pitchFamily="18" charset="0"/>
              </a:rPr>
              <a:t>每天采集数据</a:t>
            </a:r>
            <a:r>
              <a:rPr lang="zh-CN" altLang="en-US" dirty="0">
                <a:solidFill>
                  <a:srgbClr val="000000"/>
                </a:solidFill>
                <a:latin typeface="华文仿宋" panose="02010600040101010101" pitchFamily="2" charset="-122"/>
                <a:ea typeface="华文仿宋" panose="02010600040101010101" pitchFamily="2" charset="-122"/>
                <a:cs typeface="微软雅黑" pitchFamily="18" charset="0"/>
              </a:rPr>
              <a:t>超</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5000</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万个</a:t>
            </a:r>
          </a:p>
          <a:p>
            <a:pPr algn="l">
              <a:lnSpc>
                <a:spcPct val="150000"/>
              </a:lnSpc>
              <a:buFont typeface="Wingdings" pitchFamily="2" charset="2"/>
              <a:buChar char="l"/>
              <a:tabLst>
                <a:tab pos="5854539" algn="l"/>
                <a:tab pos="5891750" algn="l"/>
                <a:tab pos="6015787" algn="l"/>
              </a:tabLst>
            </a:pP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产品合格率</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99.9988%</a:t>
            </a:r>
          </a:p>
          <a:p>
            <a:pPr algn="l">
              <a:lnSpc>
                <a:spcPct val="150000"/>
              </a:lnSpc>
              <a:buFont typeface="Wingdings" pitchFamily="2" charset="2"/>
              <a:buChar char="l"/>
              <a:tabLst>
                <a:tab pos="5854539" algn="l"/>
                <a:tab pos="5891750" algn="l"/>
                <a:tab pos="6015787" algn="l"/>
              </a:tabLst>
            </a:pP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每月生产约</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100</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万件Simatic产品</a:t>
            </a:r>
          </a:p>
          <a:p>
            <a:pPr algn="l">
              <a:lnSpc>
                <a:spcPct val="150000"/>
              </a:lnSpc>
              <a:tabLst>
                <a:tab pos="5854539" algn="l"/>
                <a:tab pos="5891750" algn="l"/>
                <a:tab pos="6015787" algn="l"/>
              </a:tabLst>
            </a:pP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   每年服务全球</a:t>
            </a:r>
            <a:r>
              <a:rPr lang="en-US" altLang="zh-CN" dirty="0">
                <a:solidFill>
                  <a:srgbClr val="FF0000"/>
                </a:solidFill>
                <a:latin typeface="华文仿宋" panose="02010600040101010101" pitchFamily="2" charset="-122"/>
                <a:ea typeface="华文仿宋" panose="02010600040101010101" pitchFamily="2" charset="-122"/>
                <a:cs typeface="微软雅黑" pitchFamily="18" charset="0"/>
              </a:rPr>
              <a:t>60,000</a:t>
            </a:r>
            <a:r>
              <a:rPr lang="en-US" altLang="zh-CN" dirty="0">
                <a:solidFill>
                  <a:srgbClr val="000000"/>
                </a:solidFill>
                <a:latin typeface="华文仿宋" panose="02010600040101010101" pitchFamily="2" charset="-122"/>
                <a:ea typeface="华文仿宋" panose="02010600040101010101" pitchFamily="2" charset="-122"/>
                <a:cs typeface="微软雅黑" pitchFamily="18" charset="0"/>
              </a:rPr>
              <a:t>个客户</a:t>
            </a:r>
          </a:p>
        </p:txBody>
      </p:sp>
      <p:sp>
        <p:nvSpPr>
          <p:cNvPr id="5" name="矩形 4"/>
          <p:cNvSpPr/>
          <p:nvPr/>
        </p:nvSpPr>
        <p:spPr>
          <a:xfrm>
            <a:off x="46832" y="260648"/>
            <a:ext cx="7358114" cy="478045"/>
          </a:xfrm>
          <a:prstGeom prst="rect">
            <a:avLst/>
          </a:prstGeom>
        </p:spPr>
        <p:txBody>
          <a:bodyPr wrap="square" lIns="89311" tIns="44655" rIns="89311" bIns="44655">
            <a:spAutoFit/>
          </a:bodyPr>
          <a:lstStyle/>
          <a:p>
            <a:pPr algn="l">
              <a:lnSpc>
                <a:spcPts val="3027"/>
              </a:lnSpc>
            </a:pPr>
            <a:r>
              <a:rPr lang="en-US" altLang="zh-CN" sz="2781" dirty="0">
                <a:solidFill>
                  <a:srgbClr val="7030A0"/>
                </a:solidFill>
                <a:latin typeface="华文楷体" pitchFamily="2" charset="-122"/>
                <a:ea typeface="华文楷体" pitchFamily="2" charset="-122"/>
                <a:cs typeface="微软雅黑" pitchFamily="18" charset="0"/>
              </a:rPr>
              <a:t>SIEMENS </a:t>
            </a:r>
            <a:r>
              <a:rPr lang="en-US" altLang="zh-CN" sz="2781" dirty="0" err="1">
                <a:solidFill>
                  <a:srgbClr val="7030A0"/>
                </a:solidFill>
                <a:latin typeface="华文楷体" pitchFamily="2" charset="-122"/>
                <a:ea typeface="华文楷体" pitchFamily="2" charset="-122"/>
                <a:cs typeface="微软雅黑" pitchFamily="18" charset="0"/>
              </a:rPr>
              <a:t>Amberg</a:t>
            </a:r>
            <a:r>
              <a:rPr lang="en-US" altLang="zh-CN" sz="2781" dirty="0">
                <a:solidFill>
                  <a:srgbClr val="7030A0"/>
                </a:solidFill>
                <a:latin typeface="华文楷体" pitchFamily="2" charset="-122"/>
                <a:ea typeface="华文楷体" pitchFamily="2" charset="-122"/>
                <a:cs typeface="微软雅黑" pitchFamily="18" charset="0"/>
              </a:rPr>
              <a:t> Factory---</a:t>
            </a:r>
            <a:r>
              <a:rPr lang="en-US" altLang="zh-CN" sz="2781" dirty="0" err="1">
                <a:solidFill>
                  <a:srgbClr val="7030A0"/>
                </a:solidFill>
                <a:latin typeface="华文楷体" pitchFamily="2" charset="-122"/>
                <a:ea typeface="华文楷体" pitchFamily="2" charset="-122"/>
                <a:cs typeface="微软雅黑" pitchFamily="18" charset="0"/>
              </a:rPr>
              <a:t>智能工厂的典范</a:t>
            </a:r>
            <a:endParaRPr lang="en-US" altLang="zh-CN" sz="2781" dirty="0">
              <a:solidFill>
                <a:srgbClr val="7030A0"/>
              </a:solidFill>
              <a:latin typeface="华文楷体" pitchFamily="2" charset="-122"/>
              <a:ea typeface="华文楷体" pitchFamily="2" charset="-122"/>
              <a:cs typeface="微软雅黑" pitchFamily="18" charset="0"/>
            </a:endParaRPr>
          </a:p>
        </p:txBody>
      </p:sp>
      <p:pic>
        <p:nvPicPr>
          <p:cNvPr id="6" name="Picture 3"/>
          <p:cNvPicPr>
            <a:picLocks noChangeAspect="1" noChangeArrowheads="1"/>
          </p:cNvPicPr>
          <p:nvPr/>
        </p:nvPicPr>
        <p:blipFill>
          <a:blip r:embed="rId2"/>
          <a:srcRect/>
          <a:stretch>
            <a:fillRect/>
          </a:stretch>
        </p:blipFill>
        <p:spPr bwMode="auto">
          <a:xfrm>
            <a:off x="61289" y="1161131"/>
            <a:ext cx="5436095" cy="4535738"/>
          </a:xfrm>
          <a:prstGeom prst="rect">
            <a:avLst/>
          </a:prstGeom>
          <a:noFill/>
        </p:spPr>
      </p:pic>
    </p:spTree>
    <p:extLst>
      <p:ext uri="{BB962C8B-B14F-4D97-AF65-F5344CB8AC3E}">
        <p14:creationId xmlns:p14="http://schemas.microsoft.com/office/powerpoint/2010/main" val="3461040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251520" y="383668"/>
            <a:ext cx="7995408" cy="429812"/>
          </a:xfrm>
          <a:prstGeom prst="rect">
            <a:avLst/>
          </a:prstGeom>
          <a:noFill/>
        </p:spPr>
        <p:txBody>
          <a:bodyPr wrap="square" lIns="0" tIns="0" rIns="0" bIns="44655" rtlCol="0">
            <a:spAutoFit/>
          </a:bodyPr>
          <a:lstStyle/>
          <a:p>
            <a:pPr algn="l">
              <a:lnSpc>
                <a:spcPts val="3027"/>
              </a:lnSpc>
              <a:tabLst>
                <a:tab pos="5990979" algn="l"/>
                <a:tab pos="6040594" algn="l"/>
              </a:tabLst>
            </a:pPr>
            <a:r>
              <a:rPr lang="en-US" altLang="zh-CN" sz="2595" dirty="0">
                <a:solidFill>
                  <a:srgbClr val="7030A0"/>
                </a:solidFill>
                <a:latin typeface="华文楷体" pitchFamily="2" charset="-122"/>
                <a:ea typeface="华文楷体" pitchFamily="2" charset="-122"/>
                <a:cs typeface="微软雅黑" pitchFamily="18" charset="0"/>
              </a:rPr>
              <a:t>BMW：打造汽车工业4.0 - </a:t>
            </a:r>
            <a:r>
              <a:rPr lang="en-US" altLang="zh-CN" sz="2595" dirty="0" err="1">
                <a:solidFill>
                  <a:srgbClr val="7030A0"/>
                </a:solidFill>
                <a:latin typeface="华文楷体" pitchFamily="2" charset="-122"/>
                <a:ea typeface="华文楷体" pitchFamily="2" charset="-122"/>
                <a:cs typeface="微软雅黑" pitchFamily="18" charset="0"/>
              </a:rPr>
              <a:t>智能工厂&amp;智能车间</a:t>
            </a:r>
            <a:r>
              <a:rPr lang="en-US" altLang="zh-CN" dirty="0"/>
              <a:t>	</a:t>
            </a:r>
            <a:endParaRPr lang="en-US" altLang="zh-CN" sz="1205" dirty="0">
              <a:solidFill>
                <a:srgbClr val="000000"/>
              </a:solidFill>
              <a:latin typeface="Wingdings" pitchFamily="18" charset="0"/>
              <a:cs typeface="Wingdings" pitchFamily="18" charset="0"/>
            </a:endParaRPr>
          </a:p>
        </p:txBody>
      </p:sp>
      <p:pic>
        <p:nvPicPr>
          <p:cNvPr id="5" name="Picture 3"/>
          <p:cNvPicPr>
            <a:picLocks noChangeAspect="1" noChangeArrowheads="1"/>
          </p:cNvPicPr>
          <p:nvPr/>
        </p:nvPicPr>
        <p:blipFill>
          <a:blip r:embed="rId2"/>
          <a:srcRect/>
          <a:stretch>
            <a:fillRect/>
          </a:stretch>
        </p:blipFill>
        <p:spPr bwMode="auto">
          <a:xfrm>
            <a:off x="114608" y="1077416"/>
            <a:ext cx="5483167" cy="4703168"/>
          </a:xfrm>
          <a:prstGeom prst="rect">
            <a:avLst/>
          </a:prstGeom>
          <a:noFill/>
        </p:spPr>
      </p:pic>
      <p:sp>
        <p:nvSpPr>
          <p:cNvPr id="6" name="TextBox 1"/>
          <p:cNvSpPr txBox="1"/>
          <p:nvPr/>
        </p:nvSpPr>
        <p:spPr>
          <a:xfrm>
            <a:off x="5652120" y="1077416"/>
            <a:ext cx="3256392" cy="5182010"/>
          </a:xfrm>
          <a:prstGeom prst="rect">
            <a:avLst/>
          </a:prstGeom>
          <a:noFill/>
        </p:spPr>
        <p:txBody>
          <a:bodyPr wrap="square" lIns="0" tIns="0" rIns="0" bIns="44655" rtlCol="0">
            <a:spAutoFit/>
          </a:bodyPr>
          <a:lstStyle/>
          <a:p>
            <a:pPr algn="l">
              <a:lnSpc>
                <a:spcPts val="1953"/>
              </a:lnSpc>
              <a:tabLst>
                <a:tab pos="37211" algn="l"/>
              </a:tabLst>
            </a:pPr>
            <a:r>
              <a:rPr lang="en-US" altLang="zh-CN" sz="2000" dirty="0">
                <a:solidFill>
                  <a:srgbClr val="000000"/>
                </a:solidFill>
                <a:latin typeface="华文楷体" pitchFamily="2" charset="-122"/>
                <a:ea typeface="华文楷体" pitchFamily="2" charset="-122"/>
                <a:cs typeface="微软雅黑" pitchFamily="18" charset="0"/>
              </a:rPr>
              <a:t>宝马公司在中国沈阳的铁西工厂在冲压、车身、涂装和总装四大车间内全面实斲了工业智能化</a:t>
            </a:r>
            <a:r>
              <a:rPr lang="en-US" altLang="zh-CN" sz="2000" dirty="0">
                <a:solidFill>
                  <a:srgbClr val="0E0E0E"/>
                </a:solidFill>
                <a:latin typeface="华文楷体" pitchFamily="2" charset="-122"/>
                <a:ea typeface="华文楷体" pitchFamily="2" charset="-122"/>
                <a:cs typeface="微软雅黑" pitchFamily="18" charset="0"/>
              </a:rPr>
              <a:t>。</a:t>
            </a:r>
            <a:r>
              <a:rPr lang="en-US" altLang="zh-CN" sz="2000" dirty="0">
                <a:solidFill>
                  <a:srgbClr val="000000"/>
                </a:solidFill>
                <a:latin typeface="华文楷体" pitchFamily="2" charset="-122"/>
                <a:ea typeface="华文楷体" pitchFamily="2" charset="-122"/>
                <a:cs typeface="微软雅黑" pitchFamily="18" charset="0"/>
              </a:rPr>
              <a:t>车身车间通过使用智能机器人和工业电脑控制技术，能敁得到显著提升。</a:t>
            </a:r>
          </a:p>
          <a:p>
            <a:pPr algn="l">
              <a:lnSpc>
                <a:spcPts val="1953"/>
              </a:lnSpc>
              <a:tabLst>
                <a:tab pos="37211" algn="l"/>
              </a:tabLst>
            </a:pPr>
            <a:endParaRPr lang="en-US" altLang="zh-CN" sz="2000" dirty="0">
              <a:solidFill>
                <a:srgbClr val="000000"/>
              </a:solidFill>
              <a:latin typeface="华文楷体" pitchFamily="2" charset="-122"/>
              <a:ea typeface="华文楷体" pitchFamily="2" charset="-122"/>
              <a:cs typeface="微软雅黑" pitchFamily="18" charset="0"/>
            </a:endParaRPr>
          </a:p>
          <a:p>
            <a:pPr algn="l">
              <a:lnSpc>
                <a:spcPts val="1953"/>
              </a:lnSpc>
              <a:tabLst>
                <a:tab pos="37211" algn="l"/>
              </a:tabLst>
            </a:pPr>
            <a:r>
              <a:rPr lang="en-US" altLang="zh-CN" sz="2000" dirty="0">
                <a:solidFill>
                  <a:srgbClr val="000000"/>
                </a:solidFill>
                <a:latin typeface="华文楷体" pitchFamily="2" charset="-122"/>
                <a:ea typeface="华文楷体" pitchFamily="2" charset="-122"/>
                <a:cs typeface="微软雅黑" pitchFamily="18" charset="0"/>
              </a:rPr>
              <a:t>机器人热能回收技术更可每年节约赸过</a:t>
            </a:r>
            <a:r>
              <a:rPr lang="en-US" altLang="zh-CN" sz="2000" dirty="0">
                <a:solidFill>
                  <a:srgbClr val="FF0000"/>
                </a:solidFill>
                <a:latin typeface="华文楷体" pitchFamily="2" charset="-122"/>
                <a:ea typeface="华文楷体" pitchFamily="2" charset="-122"/>
                <a:cs typeface="微软雅黑" pitchFamily="18" charset="0"/>
              </a:rPr>
              <a:t>780万度电</a:t>
            </a:r>
            <a:r>
              <a:rPr lang="en-US" altLang="zh-CN" sz="2000" dirty="0">
                <a:solidFill>
                  <a:srgbClr val="000000"/>
                </a:solidFill>
                <a:latin typeface="华文楷体" pitchFamily="2" charset="-122"/>
                <a:ea typeface="华文楷体" pitchFamily="2" charset="-122"/>
                <a:cs typeface="微软雅黑" pitchFamily="18" charset="0"/>
              </a:rPr>
              <a:t>。</a:t>
            </a:r>
          </a:p>
          <a:p>
            <a:pPr algn="l">
              <a:lnSpc>
                <a:spcPts val="1953"/>
              </a:lnSpc>
              <a:tabLst>
                <a:tab pos="37211" algn="l"/>
              </a:tabLst>
            </a:pPr>
            <a:r>
              <a:rPr lang="en-US" altLang="zh-CN" sz="2000" dirty="0" err="1">
                <a:solidFill>
                  <a:srgbClr val="000000"/>
                </a:solidFill>
                <a:latin typeface="华文楷体" pitchFamily="2" charset="-122"/>
                <a:ea typeface="华文楷体" pitchFamily="2" charset="-122"/>
                <a:cs typeface="微软雅黑" pitchFamily="18" charset="0"/>
              </a:rPr>
              <a:t>汽车制造最耗能的涂装环节</a:t>
            </a:r>
            <a:endParaRPr lang="en-US" altLang="zh-CN" sz="2000" dirty="0">
              <a:solidFill>
                <a:srgbClr val="000000"/>
              </a:solidFill>
              <a:latin typeface="华文楷体" pitchFamily="2" charset="-122"/>
              <a:ea typeface="华文楷体" pitchFamily="2" charset="-122"/>
              <a:cs typeface="微软雅黑" pitchFamily="18" charset="0"/>
            </a:endParaRPr>
          </a:p>
          <a:p>
            <a:pPr algn="l">
              <a:lnSpc>
                <a:spcPts val="1953"/>
              </a:lnSpc>
              <a:tabLst>
                <a:tab pos="37211" algn="l"/>
              </a:tabLst>
            </a:pPr>
            <a:r>
              <a:rPr lang="en-US" altLang="zh-CN" sz="2000" dirty="0">
                <a:solidFill>
                  <a:srgbClr val="000000"/>
                </a:solidFill>
                <a:latin typeface="华文楷体" pitchFamily="2" charset="-122"/>
                <a:ea typeface="华文楷体" pitchFamily="2" charset="-122"/>
                <a:cs typeface="微软雅黑" pitchFamily="18" charset="0"/>
              </a:rPr>
              <a:t>(约占汽车制造能耗的70%)，实现</a:t>
            </a:r>
            <a:r>
              <a:rPr lang="en-US" altLang="zh-CN" sz="2000" dirty="0">
                <a:solidFill>
                  <a:srgbClr val="FF0000"/>
                </a:solidFill>
                <a:latin typeface="华文楷体" pitchFamily="2" charset="-122"/>
                <a:ea typeface="华文楷体" pitchFamily="2" charset="-122"/>
                <a:cs typeface="微软雅黑" pitchFamily="18" charset="0"/>
              </a:rPr>
              <a:t>节水30%，节能40%，减排20%</a:t>
            </a:r>
            <a:r>
              <a:rPr lang="en-US" altLang="zh-CN" sz="2000" dirty="0">
                <a:solidFill>
                  <a:srgbClr val="000000"/>
                </a:solidFill>
                <a:latin typeface="华文楷体" pitchFamily="2" charset="-122"/>
                <a:ea typeface="华文楷体" pitchFamily="2" charset="-122"/>
                <a:cs typeface="微软雅黑" pitchFamily="18" charset="0"/>
              </a:rPr>
              <a:t>。相比传统液压机，华晨宝马铁西工厂的高速冲压机生产敁率提升赸过</a:t>
            </a:r>
            <a:r>
              <a:rPr lang="en-US" altLang="zh-CN" sz="2000" dirty="0">
                <a:solidFill>
                  <a:srgbClr val="FF0000"/>
                </a:solidFill>
                <a:latin typeface="华文楷体" pitchFamily="2" charset="-122"/>
                <a:ea typeface="华文楷体" pitchFamily="2" charset="-122"/>
                <a:cs typeface="微软雅黑" pitchFamily="18" charset="0"/>
              </a:rPr>
              <a:t>70%，节能50%。</a:t>
            </a:r>
            <a:r>
              <a:rPr lang="zh-CN" altLang="en-US" sz="2000" dirty="0">
                <a:solidFill>
                  <a:srgbClr val="000000"/>
                </a:solidFill>
                <a:latin typeface="华文楷体" pitchFamily="2" charset="-122"/>
                <a:ea typeface="华文楷体" pitchFamily="2" charset="-122"/>
                <a:cs typeface="微软雅黑" pitchFamily="18" charset="0"/>
              </a:rPr>
              <a:t>截</a:t>
            </a:r>
            <a:r>
              <a:rPr lang="en-US" altLang="zh-CN" sz="2000" dirty="0">
                <a:solidFill>
                  <a:srgbClr val="000000"/>
                </a:solidFill>
                <a:latin typeface="华文楷体" pitchFamily="2" charset="-122"/>
                <a:ea typeface="华文楷体" pitchFamily="2" charset="-122"/>
                <a:cs typeface="微软雅黑" pitchFamily="18" charset="0"/>
              </a:rPr>
              <a:t>止2014年底，宝马集团在全球使用的生产能耗中，来自二可再生能源的比例首次过半，</a:t>
            </a:r>
            <a:r>
              <a:rPr lang="en-US" altLang="zh-CN" sz="2000" dirty="0">
                <a:solidFill>
                  <a:srgbClr val="FF0000"/>
                </a:solidFill>
                <a:latin typeface="华文楷体" pitchFamily="2" charset="-122"/>
                <a:ea typeface="华文楷体" pitchFamily="2" charset="-122"/>
                <a:cs typeface="微软雅黑" pitchFamily="18" charset="0"/>
              </a:rPr>
              <a:t>达到51%。</a:t>
            </a:r>
          </a:p>
        </p:txBody>
      </p:sp>
    </p:spTree>
    <p:extLst>
      <p:ext uri="{BB962C8B-B14F-4D97-AF65-F5344CB8AC3E}">
        <p14:creationId xmlns:p14="http://schemas.microsoft.com/office/powerpoint/2010/main" val="2608878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
          <p:cNvSpPr txBox="1"/>
          <p:nvPr/>
        </p:nvSpPr>
        <p:spPr>
          <a:xfrm>
            <a:off x="179512" y="350440"/>
            <a:ext cx="6226063" cy="429812"/>
          </a:xfrm>
          <a:prstGeom prst="rect">
            <a:avLst/>
          </a:prstGeom>
          <a:noFill/>
        </p:spPr>
        <p:txBody>
          <a:bodyPr wrap="none" lIns="0" tIns="0" rIns="0" bIns="44655" rtlCol="0">
            <a:spAutoFit/>
          </a:bodyPr>
          <a:lstStyle/>
          <a:p>
            <a:pPr algn="l">
              <a:lnSpc>
                <a:spcPts val="3027"/>
              </a:lnSpc>
            </a:pPr>
            <a:r>
              <a:rPr lang="en-US" altLang="zh-CN" sz="2595" dirty="0">
                <a:solidFill>
                  <a:srgbClr val="7030A0"/>
                </a:solidFill>
                <a:latin typeface="华文楷体" pitchFamily="2" charset="-122"/>
                <a:ea typeface="华文楷体" pitchFamily="2" charset="-122"/>
                <a:cs typeface="微软雅黑" pitchFamily="18" charset="0"/>
              </a:rPr>
              <a:t>Amazon</a:t>
            </a:r>
            <a:r>
              <a:rPr lang="zh-CN" altLang="en-US" sz="2595" dirty="0">
                <a:solidFill>
                  <a:srgbClr val="7030A0"/>
                </a:solidFill>
                <a:latin typeface="华文楷体" pitchFamily="2" charset="-122"/>
                <a:ea typeface="华文楷体" pitchFamily="2" charset="-122"/>
                <a:cs typeface="微软雅黑" pitchFamily="18" charset="0"/>
              </a:rPr>
              <a:t>仓</a:t>
            </a:r>
            <a:r>
              <a:rPr lang="en-US" altLang="zh-CN" sz="2595" dirty="0" err="1">
                <a:solidFill>
                  <a:srgbClr val="7030A0"/>
                </a:solidFill>
                <a:latin typeface="华文楷体" pitchFamily="2" charset="-122"/>
                <a:ea typeface="华文楷体" pitchFamily="2" charset="-122"/>
                <a:cs typeface="微软雅黑" pitchFamily="18" charset="0"/>
              </a:rPr>
              <a:t>库机器人</a:t>
            </a:r>
            <a:r>
              <a:rPr lang="en-US" altLang="zh-CN" sz="2595" dirty="0">
                <a:solidFill>
                  <a:srgbClr val="7030A0"/>
                </a:solidFill>
                <a:latin typeface="华文楷体" pitchFamily="2" charset="-122"/>
                <a:ea typeface="华文楷体" pitchFamily="2" charset="-122"/>
                <a:cs typeface="微软雅黑" pitchFamily="18" charset="0"/>
              </a:rPr>
              <a:t> --- </a:t>
            </a:r>
            <a:r>
              <a:rPr lang="en-US" altLang="zh-CN" sz="2595" dirty="0" err="1">
                <a:solidFill>
                  <a:srgbClr val="7030A0"/>
                </a:solidFill>
                <a:latin typeface="华文楷体" pitchFamily="2" charset="-122"/>
                <a:ea typeface="华文楷体" pitchFamily="2" charset="-122"/>
                <a:cs typeface="微软雅黑" pitchFamily="18" charset="0"/>
              </a:rPr>
              <a:t>智能</a:t>
            </a:r>
            <a:r>
              <a:rPr lang="zh-CN" altLang="en-US" sz="2595" dirty="0">
                <a:solidFill>
                  <a:srgbClr val="7030A0"/>
                </a:solidFill>
                <a:latin typeface="华文楷体" pitchFamily="2" charset="-122"/>
                <a:ea typeface="华文楷体" pitchFamily="2" charset="-122"/>
                <a:cs typeface="微软雅黑" pitchFamily="18" charset="0"/>
              </a:rPr>
              <a:t>存</a:t>
            </a:r>
            <a:r>
              <a:rPr lang="en-US" altLang="zh-CN" sz="2595" dirty="0" err="1">
                <a:solidFill>
                  <a:srgbClr val="7030A0"/>
                </a:solidFill>
                <a:latin typeface="华文楷体" pitchFamily="2" charset="-122"/>
                <a:ea typeface="华文楷体" pitchFamily="2" charset="-122"/>
                <a:cs typeface="微软雅黑" pitchFamily="18" charset="0"/>
              </a:rPr>
              <a:t>储物流的典范</a:t>
            </a:r>
            <a:endParaRPr lang="en-US" altLang="zh-CN" sz="2595" dirty="0">
              <a:solidFill>
                <a:srgbClr val="7030A0"/>
              </a:solidFill>
              <a:latin typeface="华文楷体" pitchFamily="2" charset="-122"/>
              <a:ea typeface="华文楷体" pitchFamily="2" charset="-122"/>
              <a:cs typeface="微软雅黑" pitchFamily="18" charset="0"/>
            </a:endParaRPr>
          </a:p>
        </p:txBody>
      </p:sp>
      <p:pic>
        <p:nvPicPr>
          <p:cNvPr id="5" name="Picture 3"/>
          <p:cNvPicPr>
            <a:picLocks noChangeAspect="1" noChangeArrowheads="1"/>
          </p:cNvPicPr>
          <p:nvPr/>
        </p:nvPicPr>
        <p:blipFill>
          <a:blip r:embed="rId2"/>
          <a:srcRect/>
          <a:stretch>
            <a:fillRect/>
          </a:stretch>
        </p:blipFill>
        <p:spPr bwMode="auto">
          <a:xfrm>
            <a:off x="0" y="1052060"/>
            <a:ext cx="5624062" cy="4825212"/>
          </a:xfrm>
          <a:prstGeom prst="rect">
            <a:avLst/>
          </a:prstGeom>
          <a:noFill/>
        </p:spPr>
      </p:pic>
      <p:sp>
        <p:nvSpPr>
          <p:cNvPr id="6" name="TextBox 1"/>
          <p:cNvSpPr txBox="1"/>
          <p:nvPr/>
        </p:nvSpPr>
        <p:spPr>
          <a:xfrm>
            <a:off x="5648430" y="836712"/>
            <a:ext cx="3249480" cy="5780700"/>
          </a:xfrm>
          <a:prstGeom prst="rect">
            <a:avLst/>
          </a:prstGeom>
          <a:noFill/>
        </p:spPr>
        <p:txBody>
          <a:bodyPr wrap="square" lIns="0" tIns="0" rIns="0" bIns="44655" rtlCol="0">
            <a:spAutoFit/>
          </a:bodyPr>
          <a:lstStyle/>
          <a:p>
            <a:pPr algn="l">
              <a:lnSpc>
                <a:spcPct val="120000"/>
              </a:lnSpc>
              <a:tabLst>
                <a:tab pos="161247" algn="l"/>
              </a:tabLst>
            </a:pPr>
            <a:r>
              <a:rPr lang="en-US" altLang="zh-CN" dirty="0" err="1">
                <a:solidFill>
                  <a:srgbClr val="000000"/>
                </a:solidFill>
                <a:latin typeface="华文楷体" pitchFamily="2" charset="-122"/>
                <a:ea typeface="华文楷体" pitchFamily="2" charset="-122"/>
                <a:cs typeface="微软雅黑" pitchFamily="18" charset="0"/>
              </a:rPr>
              <a:t>亚马逊已为其在美国的多</a:t>
            </a:r>
            <a:r>
              <a:rPr lang="zh-CN" altLang="en-US" dirty="0">
                <a:solidFill>
                  <a:srgbClr val="000000"/>
                </a:solidFill>
                <a:latin typeface="华文楷体" pitchFamily="2" charset="-122"/>
                <a:ea typeface="华文楷体" pitchFamily="2" charset="-122"/>
                <a:cs typeface="微软雅黑" pitchFamily="18" charset="0"/>
              </a:rPr>
              <a:t>个仓</a:t>
            </a:r>
            <a:r>
              <a:rPr lang="en-US" altLang="zh-CN" dirty="0" err="1">
                <a:solidFill>
                  <a:srgbClr val="000000"/>
                </a:solidFill>
                <a:latin typeface="华文楷体" pitchFamily="2" charset="-122"/>
                <a:ea typeface="华文楷体" pitchFamily="2" charset="-122"/>
                <a:cs typeface="微软雅黑" pitchFamily="18" charset="0"/>
              </a:rPr>
              <a:t>库配备了橙色轮式机器人</a:t>
            </a:r>
            <a:r>
              <a:rPr lang="en-US" altLang="zh-CN" dirty="0" err="1">
                <a:solidFill>
                  <a:srgbClr val="FF0000"/>
                </a:solidFill>
                <a:latin typeface="华文楷体" pitchFamily="2" charset="-122"/>
                <a:ea typeface="华文楷体" pitchFamily="2" charset="-122"/>
                <a:cs typeface="Calibri" pitchFamily="18" charset="0"/>
              </a:rPr>
              <a:t>Kiva</a:t>
            </a:r>
            <a:r>
              <a:rPr lang="en-US" altLang="zh-CN" dirty="0" err="1">
                <a:solidFill>
                  <a:srgbClr val="000000"/>
                </a:solidFill>
                <a:latin typeface="华文楷体" pitchFamily="2" charset="-122"/>
                <a:ea typeface="华文楷体" pitchFamily="2" charset="-122"/>
                <a:cs typeface="微软雅黑" pitchFamily="18" charset="0"/>
              </a:rPr>
              <a:t>。这种机器人用二移</a:t>
            </a:r>
            <a:r>
              <a:rPr lang="zh-CN" altLang="en-US" dirty="0">
                <a:solidFill>
                  <a:srgbClr val="000000"/>
                </a:solidFill>
                <a:latin typeface="华文楷体" pitchFamily="2" charset="-122"/>
                <a:ea typeface="华文楷体" pitchFamily="2" charset="-122"/>
                <a:cs typeface="微软雅黑" pitchFamily="18" charset="0"/>
              </a:rPr>
              <a:t>动</a:t>
            </a:r>
            <a:r>
              <a:rPr lang="en-US" altLang="zh-CN" dirty="0" err="1">
                <a:solidFill>
                  <a:srgbClr val="000000"/>
                </a:solidFill>
                <a:latin typeface="华文楷体" pitchFamily="2" charset="-122"/>
                <a:ea typeface="华文楷体" pitchFamily="2" charset="-122"/>
                <a:cs typeface="微软雅黑" pitchFamily="18" charset="0"/>
              </a:rPr>
              <a:t>库存货架，员工再也</a:t>
            </a:r>
            <a:r>
              <a:rPr lang="zh-CN" altLang="en-US" dirty="0">
                <a:solidFill>
                  <a:srgbClr val="000000"/>
                </a:solidFill>
                <a:latin typeface="华文楷体" pitchFamily="2" charset="-122"/>
                <a:ea typeface="华文楷体" pitchFamily="2" charset="-122"/>
                <a:cs typeface="微软雅黑" pitchFamily="18" charset="0"/>
              </a:rPr>
              <a:t>不</a:t>
            </a:r>
            <a:r>
              <a:rPr lang="en-US" altLang="zh-CN" dirty="0" err="1">
                <a:solidFill>
                  <a:srgbClr val="000000"/>
                </a:solidFill>
                <a:latin typeface="华文楷体" pitchFamily="2" charset="-122"/>
                <a:ea typeface="华文楷体" pitchFamily="2" charset="-122"/>
                <a:cs typeface="微软雅黑" pitchFamily="18" charset="0"/>
              </a:rPr>
              <a:t>需要在堆满货物的长过道里寻找指定的商品</a:t>
            </a:r>
            <a:r>
              <a:rPr lang="en-US" altLang="zh-CN" dirty="0">
                <a:solidFill>
                  <a:srgbClr val="000000"/>
                </a:solidFill>
                <a:latin typeface="华文楷体" pitchFamily="2" charset="-122"/>
                <a:ea typeface="华文楷体" pitchFamily="2" charset="-122"/>
                <a:cs typeface="微软雅黑" pitchFamily="18" charset="0"/>
              </a:rPr>
              <a:t>。</a:t>
            </a:r>
          </a:p>
          <a:p>
            <a:pPr algn="l">
              <a:lnSpc>
                <a:spcPts val="1700"/>
              </a:lnSpc>
              <a:tabLst>
                <a:tab pos="161247" algn="l"/>
              </a:tabLst>
            </a:pPr>
            <a:endParaRPr lang="en-US" altLang="zh-CN" dirty="0">
              <a:solidFill>
                <a:srgbClr val="000000"/>
              </a:solidFill>
              <a:latin typeface="华文楷体" pitchFamily="2" charset="-122"/>
              <a:ea typeface="华文楷体" pitchFamily="2" charset="-122"/>
              <a:cs typeface="微软雅黑" pitchFamily="18" charset="0"/>
            </a:endParaRPr>
          </a:p>
          <a:p>
            <a:pPr algn="l">
              <a:lnSpc>
                <a:spcPct val="120000"/>
              </a:lnSpc>
              <a:tabLst>
                <a:tab pos="161247" algn="l"/>
              </a:tabLst>
            </a:pPr>
            <a:r>
              <a:rPr lang="en-US" altLang="zh-CN" dirty="0" err="1">
                <a:solidFill>
                  <a:srgbClr val="000000"/>
                </a:solidFill>
                <a:latin typeface="华文楷体" pitchFamily="2" charset="-122"/>
                <a:ea typeface="华文楷体" pitchFamily="2" charset="-122"/>
                <a:cs typeface="微软雅黑" pitchFamily="18" charset="0"/>
              </a:rPr>
              <a:t>使用机器人可以减少每个商品的</a:t>
            </a:r>
            <a:endParaRPr lang="en-US" altLang="zh-CN" dirty="0">
              <a:solidFill>
                <a:srgbClr val="000000"/>
              </a:solidFill>
              <a:latin typeface="华文楷体" pitchFamily="2" charset="-122"/>
              <a:ea typeface="华文楷体" pitchFamily="2" charset="-122"/>
              <a:cs typeface="微软雅黑" pitchFamily="18" charset="0"/>
            </a:endParaRPr>
          </a:p>
          <a:p>
            <a:pPr algn="l">
              <a:lnSpc>
                <a:spcPct val="120000"/>
              </a:lnSpc>
              <a:tabLst>
                <a:tab pos="161247" algn="l"/>
              </a:tabLst>
            </a:pPr>
            <a:r>
              <a:rPr lang="en-US" altLang="zh-CN" dirty="0">
                <a:solidFill>
                  <a:srgbClr val="000000"/>
                </a:solidFill>
                <a:latin typeface="华文楷体" pitchFamily="2" charset="-122"/>
                <a:ea typeface="华文楷体" pitchFamily="2" charset="-122"/>
                <a:cs typeface="微软雅黑" pitchFamily="18" charset="0"/>
              </a:rPr>
              <a:t>“被</a:t>
            </a:r>
            <a:r>
              <a:rPr lang="zh-CN" altLang="en-US" dirty="0">
                <a:solidFill>
                  <a:srgbClr val="000000"/>
                </a:solidFill>
                <a:latin typeface="华文楷体" pitchFamily="2" charset="-122"/>
                <a:ea typeface="华文楷体" pitchFamily="2" charset="-122"/>
                <a:cs typeface="微软雅黑" pitchFamily="18" charset="0"/>
              </a:rPr>
              <a:t>触</a:t>
            </a:r>
            <a:r>
              <a:rPr lang="en-US" altLang="zh-CN" dirty="0" err="1">
                <a:solidFill>
                  <a:srgbClr val="000000"/>
                </a:solidFill>
                <a:latin typeface="华文楷体" pitchFamily="2" charset="-122"/>
                <a:ea typeface="华文楷体" pitchFamily="2" charset="-122"/>
                <a:cs typeface="微软雅黑" pitchFamily="18" charset="0"/>
              </a:rPr>
              <a:t>碰”次数，能帮</a:t>
            </a:r>
            <a:r>
              <a:rPr lang="zh-CN" altLang="en-US" dirty="0">
                <a:solidFill>
                  <a:srgbClr val="000000"/>
                </a:solidFill>
                <a:latin typeface="华文楷体" pitchFamily="2" charset="-122"/>
                <a:ea typeface="华文楷体" pitchFamily="2" charset="-122"/>
                <a:cs typeface="微软雅黑" pitchFamily="18" charset="0"/>
              </a:rPr>
              <a:t>助</a:t>
            </a:r>
            <a:r>
              <a:rPr lang="en-US" altLang="zh-CN" dirty="0" err="1">
                <a:solidFill>
                  <a:srgbClr val="000000"/>
                </a:solidFill>
                <a:latin typeface="华文楷体" pitchFamily="2" charset="-122"/>
                <a:ea typeface="华文楷体" pitchFamily="2" charset="-122"/>
                <a:cs typeface="微软雅黑" pitchFamily="18" charset="0"/>
              </a:rPr>
              <a:t>亚马逊每年节省</a:t>
            </a:r>
            <a:r>
              <a:rPr lang="en-US" altLang="zh-CN" dirty="0">
                <a:latin typeface="华文楷体" pitchFamily="2" charset="-122"/>
                <a:ea typeface="华文楷体" pitchFamily="2" charset="-122"/>
                <a:cs typeface="Times New Roman" pitchFamily="18" charset="0"/>
              </a:rPr>
              <a:t> </a:t>
            </a:r>
            <a:r>
              <a:rPr lang="en-US" altLang="zh-CN" dirty="0">
                <a:solidFill>
                  <a:srgbClr val="FF0000"/>
                </a:solidFill>
                <a:latin typeface="华文楷体" pitchFamily="2" charset="-122"/>
                <a:ea typeface="华文楷体" pitchFamily="2" charset="-122"/>
                <a:cs typeface="微软雅黑" pitchFamily="18" charset="0"/>
              </a:rPr>
              <a:t>$4亿-$9亿</a:t>
            </a:r>
            <a:r>
              <a:rPr lang="en-US" altLang="zh-CN" dirty="0">
                <a:solidFill>
                  <a:srgbClr val="000000"/>
                </a:solidFill>
                <a:latin typeface="华文楷体" pitchFamily="2" charset="-122"/>
                <a:ea typeface="华文楷体" pitchFamily="2" charset="-122"/>
                <a:cs typeface="微软雅黑" pitchFamily="18" charset="0"/>
              </a:rPr>
              <a:t>的物流成本</a:t>
            </a:r>
          </a:p>
          <a:p>
            <a:pPr algn="l">
              <a:lnSpc>
                <a:spcPct val="120000"/>
              </a:lnSpc>
              <a:tabLst>
                <a:tab pos="161247" algn="l"/>
              </a:tabLst>
            </a:pPr>
            <a:r>
              <a:rPr lang="en-US" altLang="zh-CN" dirty="0">
                <a:solidFill>
                  <a:srgbClr val="000000"/>
                </a:solidFill>
                <a:latin typeface="华文楷体" pitchFamily="2" charset="-122"/>
                <a:ea typeface="华文楷体" pitchFamily="2" charset="-122"/>
                <a:cs typeface="微软雅黑" pitchFamily="18" charset="0"/>
              </a:rPr>
              <a:t>帮</a:t>
            </a:r>
            <a:r>
              <a:rPr lang="zh-CN" altLang="en-US" dirty="0">
                <a:solidFill>
                  <a:srgbClr val="000000"/>
                </a:solidFill>
                <a:latin typeface="华文楷体" pitchFamily="2" charset="-122"/>
                <a:ea typeface="华文楷体" pitchFamily="2" charset="-122"/>
                <a:cs typeface="微软雅黑" pitchFamily="18" charset="0"/>
              </a:rPr>
              <a:t>助</a:t>
            </a:r>
            <a:r>
              <a:rPr lang="en-US" altLang="zh-CN" dirty="0">
                <a:solidFill>
                  <a:srgbClr val="000000"/>
                </a:solidFill>
                <a:latin typeface="华文楷体" pitchFamily="2" charset="-122"/>
                <a:ea typeface="华文楷体" pitchFamily="2" charset="-122"/>
                <a:cs typeface="微软雅黑" pitchFamily="18" charset="0"/>
              </a:rPr>
              <a:t>工人节省了</a:t>
            </a:r>
            <a:r>
              <a:rPr lang="en-US" altLang="zh-CN" dirty="0">
                <a:solidFill>
                  <a:srgbClr val="FF0000"/>
                </a:solidFill>
                <a:latin typeface="华文楷体" pitchFamily="2" charset="-122"/>
                <a:ea typeface="华文楷体" pitchFamily="2" charset="-122"/>
                <a:cs typeface="微软雅黑" pitchFamily="18" charset="0"/>
              </a:rPr>
              <a:t>50%</a:t>
            </a:r>
            <a:r>
              <a:rPr lang="en-US" altLang="zh-CN" dirty="0">
                <a:solidFill>
                  <a:srgbClr val="000000"/>
                </a:solidFill>
                <a:latin typeface="华文楷体" pitchFamily="2" charset="-122"/>
                <a:ea typeface="华文楷体" pitchFamily="2" charset="-122"/>
                <a:cs typeface="微软雅黑" pitchFamily="18" charset="0"/>
              </a:rPr>
              <a:t>以上的叏货旪间每个订单的分拣和包装费用为平均$3.5-$3.75，使用机器人可将其减少</a:t>
            </a:r>
            <a:r>
              <a:rPr lang="en-US" altLang="zh-CN" dirty="0">
                <a:latin typeface="华文楷体" pitchFamily="2" charset="-122"/>
                <a:ea typeface="华文楷体" pitchFamily="2" charset="-122"/>
                <a:cs typeface="Times New Roman" pitchFamily="18" charset="0"/>
              </a:rPr>
              <a:t> </a:t>
            </a:r>
            <a:r>
              <a:rPr lang="en-US" altLang="zh-CN" dirty="0">
                <a:solidFill>
                  <a:srgbClr val="FF0000"/>
                </a:solidFill>
                <a:latin typeface="华文楷体" pitchFamily="2" charset="-122"/>
                <a:ea typeface="华文楷体" pitchFamily="2" charset="-122"/>
                <a:cs typeface="微软雅黑" pitchFamily="18" charset="0"/>
              </a:rPr>
              <a:t>20%-40%</a:t>
            </a:r>
          </a:p>
          <a:p>
            <a:pPr algn="l">
              <a:lnSpc>
                <a:spcPts val="1700"/>
              </a:lnSpc>
              <a:tabLst>
                <a:tab pos="161247" algn="l"/>
              </a:tabLst>
            </a:pPr>
            <a:endParaRPr lang="en-US" altLang="zh-CN" dirty="0">
              <a:solidFill>
                <a:srgbClr val="FF0000"/>
              </a:solidFill>
              <a:latin typeface="华文楷体" pitchFamily="2" charset="-122"/>
              <a:ea typeface="华文楷体" pitchFamily="2" charset="-122"/>
              <a:cs typeface="微软雅黑" pitchFamily="18" charset="0"/>
            </a:endParaRPr>
          </a:p>
          <a:p>
            <a:pPr algn="l">
              <a:lnSpc>
                <a:spcPct val="120000"/>
              </a:lnSpc>
              <a:tabLst>
                <a:tab pos="161247" algn="l"/>
              </a:tabLst>
            </a:pPr>
            <a:r>
              <a:rPr lang="en-US" altLang="zh-CN" dirty="0" err="1">
                <a:solidFill>
                  <a:srgbClr val="000000"/>
                </a:solidFill>
                <a:latin typeface="华文楷体" pitchFamily="2" charset="-122"/>
                <a:ea typeface="华文楷体" pitchFamily="2" charset="-122"/>
                <a:cs typeface="微软雅黑" pitchFamily="18" charset="0"/>
              </a:rPr>
              <a:t>亚马逊目前在美国的三座仏库</a:t>
            </a:r>
            <a:r>
              <a:rPr lang="en-US" altLang="zh-CN" dirty="0">
                <a:solidFill>
                  <a:srgbClr val="000000"/>
                </a:solidFill>
                <a:latin typeface="华文楷体" pitchFamily="2" charset="-122"/>
                <a:ea typeface="华文楷体" pitchFamily="2" charset="-122"/>
                <a:cs typeface="微软雅黑" pitchFamily="18" charset="0"/>
              </a:rPr>
              <a:t>(</a:t>
            </a:r>
            <a:r>
              <a:rPr lang="en-US" altLang="zh-CN" dirty="0" err="1">
                <a:solidFill>
                  <a:srgbClr val="000000"/>
                </a:solidFill>
                <a:latin typeface="华文楷体" pitchFamily="2" charset="-122"/>
                <a:ea typeface="华文楷体" pitchFamily="2" charset="-122"/>
                <a:cs typeface="微软雅黑" pitchFamily="18" charset="0"/>
              </a:rPr>
              <a:t>加利福尼亚州，肯塔基州和德克萨斯州</a:t>
            </a:r>
            <a:r>
              <a:rPr lang="en-US" altLang="zh-CN" dirty="0">
                <a:solidFill>
                  <a:srgbClr val="000000"/>
                </a:solidFill>
                <a:latin typeface="华文楷体" pitchFamily="2" charset="-122"/>
                <a:ea typeface="华文楷体" pitchFamily="2" charset="-122"/>
                <a:cs typeface="微软雅黑" pitchFamily="18" charset="0"/>
              </a:rPr>
              <a:t>)中一共部署了</a:t>
            </a:r>
            <a:r>
              <a:rPr lang="en-US" altLang="zh-CN" dirty="0">
                <a:solidFill>
                  <a:srgbClr val="FF0000"/>
                </a:solidFill>
                <a:latin typeface="华文楷体" pitchFamily="2" charset="-122"/>
                <a:ea typeface="华文楷体" pitchFamily="2" charset="-122"/>
                <a:cs typeface="微软雅黑" pitchFamily="18" charset="0"/>
              </a:rPr>
              <a:t>1400</a:t>
            </a:r>
            <a:r>
              <a:rPr lang="en-US" altLang="zh-CN" dirty="0">
                <a:solidFill>
                  <a:srgbClr val="000000"/>
                </a:solidFill>
                <a:latin typeface="华文楷体" pitchFamily="2" charset="-122"/>
                <a:ea typeface="华文楷体" pitchFamily="2" charset="-122"/>
                <a:cs typeface="微软雅黑" pitchFamily="18" charset="0"/>
              </a:rPr>
              <a:t>台</a:t>
            </a:r>
            <a:r>
              <a:rPr lang="en-US" altLang="zh-CN" dirty="0">
                <a:solidFill>
                  <a:srgbClr val="FF0000"/>
                </a:solidFill>
                <a:latin typeface="华文楷体" pitchFamily="2" charset="-122"/>
                <a:ea typeface="华文楷体" pitchFamily="2" charset="-122"/>
                <a:cs typeface="微软雅黑" pitchFamily="18" charset="0"/>
              </a:rPr>
              <a:t>Kiva</a:t>
            </a:r>
            <a:r>
              <a:rPr lang="en-US" altLang="zh-CN" dirty="0">
                <a:solidFill>
                  <a:srgbClr val="000000"/>
                </a:solidFill>
                <a:latin typeface="华文楷体" pitchFamily="2" charset="-122"/>
                <a:ea typeface="华文楷体" pitchFamily="2" charset="-122"/>
                <a:cs typeface="微软雅黑" pitchFamily="18" charset="0"/>
              </a:rPr>
              <a:t>机器人</a:t>
            </a:r>
          </a:p>
        </p:txBody>
      </p:sp>
    </p:spTree>
    <p:extLst>
      <p:ext uri="{BB962C8B-B14F-4D97-AF65-F5344CB8AC3E}">
        <p14:creationId xmlns:p14="http://schemas.microsoft.com/office/powerpoint/2010/main" val="2790056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
            <a:extLst>
              <a:ext uri="{FF2B5EF4-FFF2-40B4-BE49-F238E27FC236}">
                <a16:creationId xmlns:a16="http://schemas.microsoft.com/office/drawing/2014/main" id="{E42FF934-BECD-4172-990E-3A921F731E59}"/>
              </a:ext>
            </a:extLst>
          </p:cNvPr>
          <p:cNvSpPr>
            <a:spLocks noChangeArrowheads="1"/>
          </p:cNvSpPr>
          <p:nvPr/>
        </p:nvSpPr>
        <p:spPr bwMode="auto">
          <a:xfrm>
            <a:off x="179512" y="4509120"/>
            <a:ext cx="4072523" cy="2108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21272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120000"/>
              </a:lnSpc>
              <a:spcBef>
                <a:spcPts val="500"/>
              </a:spcBef>
              <a:buFont typeface="Wingdings" panose="05000000000000000000" pitchFamily="2" charset="2"/>
              <a:buChar char="p"/>
            </a:pPr>
            <a:r>
              <a:rPr lang="zh-CN" altLang="en-US" sz="2000" dirty="0">
                <a:latin typeface="DFKai-SB" pitchFamily="65" charset="-128"/>
                <a:ea typeface="DFKai-SB" pitchFamily="65" charset="-128"/>
                <a:sym typeface="微软雅黑" panose="020B0503020204020204" pitchFamily="34" charset="-122"/>
              </a:rPr>
              <a:t>信息与物理组件高度集成</a:t>
            </a:r>
            <a:r>
              <a:rPr lang="en-US" altLang="zh-CN" sz="2000" dirty="0">
                <a:latin typeface="DFKai-SB" pitchFamily="65" charset="-128"/>
                <a:ea typeface="DFKai-SB" pitchFamily="65" charset="-128"/>
                <a:sym typeface="微软雅黑" panose="020B0503020204020204" pitchFamily="34" charset="-122"/>
              </a:rPr>
              <a:t>;</a:t>
            </a:r>
          </a:p>
          <a:p>
            <a:pPr algn="l" eaLnBrk="1" hangingPunct="1">
              <a:lnSpc>
                <a:spcPct val="120000"/>
              </a:lnSpc>
              <a:spcBef>
                <a:spcPts val="500"/>
              </a:spcBef>
              <a:buFont typeface="Wingdings" panose="05000000000000000000" pitchFamily="2" charset="2"/>
              <a:buChar char="p"/>
            </a:pPr>
            <a:r>
              <a:rPr lang="zh-CN" altLang="en-US" sz="2000" dirty="0">
                <a:latin typeface="DFKai-SB" pitchFamily="65" charset="-128"/>
                <a:ea typeface="DFKai-SB" pitchFamily="65" charset="-128"/>
                <a:sym typeface="微软雅黑" panose="020B0503020204020204" pitchFamily="34" charset="-122"/>
              </a:rPr>
              <a:t>各物理组件都应具有信息处理和通信能力</a:t>
            </a:r>
            <a:r>
              <a:rPr lang="en-US" altLang="zh-CN" sz="2000" dirty="0">
                <a:latin typeface="DFKai-SB" pitchFamily="65" charset="-128"/>
                <a:ea typeface="DFKai-SB" pitchFamily="65" charset="-128"/>
                <a:sym typeface="微软雅黑" panose="020B0503020204020204" pitchFamily="34" charset="-122"/>
              </a:rPr>
              <a:t>;</a:t>
            </a:r>
          </a:p>
          <a:p>
            <a:pPr algn="l" eaLnBrk="1" hangingPunct="1">
              <a:lnSpc>
                <a:spcPct val="120000"/>
              </a:lnSpc>
              <a:spcBef>
                <a:spcPts val="500"/>
              </a:spcBef>
              <a:buFont typeface="Wingdings" panose="05000000000000000000" pitchFamily="2" charset="2"/>
              <a:buChar char="p"/>
            </a:pPr>
            <a:r>
              <a:rPr lang="zh-CN" altLang="en-US" sz="2000" dirty="0">
                <a:latin typeface="DFKai-SB" pitchFamily="65" charset="-128"/>
                <a:ea typeface="DFKai-SB" pitchFamily="65" charset="-128"/>
                <a:sym typeface="微软雅黑" panose="020B0503020204020204" pitchFamily="34" charset="-122"/>
              </a:rPr>
              <a:t>是网络化的大规模复杂系统</a:t>
            </a:r>
            <a:r>
              <a:rPr lang="en-US" altLang="zh-CN" sz="2000" dirty="0">
                <a:latin typeface="DFKai-SB" pitchFamily="65" charset="-128"/>
                <a:ea typeface="DFKai-SB" pitchFamily="65" charset="-128"/>
                <a:sym typeface="微软雅黑" panose="020B0503020204020204" pitchFamily="34" charset="-122"/>
              </a:rPr>
              <a:t>;</a:t>
            </a:r>
          </a:p>
          <a:p>
            <a:pPr algn="l" eaLnBrk="1" hangingPunct="1">
              <a:lnSpc>
                <a:spcPct val="120000"/>
              </a:lnSpc>
              <a:spcBef>
                <a:spcPts val="500"/>
              </a:spcBef>
              <a:buFont typeface="Wingdings" panose="05000000000000000000" pitchFamily="2" charset="2"/>
              <a:buChar char="p"/>
            </a:pPr>
            <a:r>
              <a:rPr lang="zh-CN" altLang="en-US" sz="2000" dirty="0">
                <a:latin typeface="DFKai-SB" pitchFamily="65" charset="-128"/>
                <a:ea typeface="DFKai-SB" pitchFamily="65" charset="-128"/>
                <a:sym typeface="微软雅黑" panose="020B0503020204020204" pitchFamily="34" charset="-122"/>
              </a:rPr>
              <a:t>在时间和空间上具有多重复杂性</a:t>
            </a:r>
            <a:r>
              <a:rPr lang="en-US" altLang="zh-CN" sz="2000" dirty="0">
                <a:latin typeface="DFKai-SB" pitchFamily="65" charset="-128"/>
                <a:ea typeface="DFKai-SB" pitchFamily="65" charset="-128"/>
                <a:sym typeface="微软雅黑" panose="020B0503020204020204" pitchFamily="34" charset="-122"/>
              </a:rPr>
              <a:t>;</a:t>
            </a:r>
          </a:p>
        </p:txBody>
      </p:sp>
      <p:pic>
        <p:nvPicPr>
          <p:cNvPr id="8" name="141952823">
            <a:hlinkClick r:id="" action="ppaction://media"/>
            <a:extLst>
              <a:ext uri="{FF2B5EF4-FFF2-40B4-BE49-F238E27FC236}">
                <a16:creationId xmlns:a16="http://schemas.microsoft.com/office/drawing/2014/main" id="{44555A86-2F6B-4860-9B88-21C1CF54DD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3984" y="260648"/>
            <a:ext cx="7456031" cy="4240618"/>
          </a:xfrm>
          <a:prstGeom prst="rect">
            <a:avLst/>
          </a:prstGeom>
        </p:spPr>
      </p:pic>
      <p:sp>
        <p:nvSpPr>
          <p:cNvPr id="9" name="文本框 8">
            <a:extLst>
              <a:ext uri="{FF2B5EF4-FFF2-40B4-BE49-F238E27FC236}">
                <a16:creationId xmlns:a16="http://schemas.microsoft.com/office/drawing/2014/main" id="{53577252-DCB4-43CC-AEFB-40FF8F15BBB8}"/>
              </a:ext>
            </a:extLst>
          </p:cNvPr>
          <p:cNvSpPr txBox="1"/>
          <p:nvPr/>
        </p:nvSpPr>
        <p:spPr>
          <a:xfrm>
            <a:off x="4524544" y="4581128"/>
            <a:ext cx="4608512" cy="1725344"/>
          </a:xfrm>
          <a:prstGeom prst="rect">
            <a:avLst/>
          </a:prstGeom>
          <a:noFill/>
        </p:spPr>
        <p:txBody>
          <a:bodyPr wrap="square" rtlCol="0">
            <a:spAutoFit/>
          </a:bodyPr>
          <a:lstStyle/>
          <a:p>
            <a:pPr marL="179388" indent="-212725" algn="l" eaLnBrk="1" hangingPunct="1">
              <a:lnSpc>
                <a:spcPct val="120000"/>
              </a:lnSpc>
              <a:spcBef>
                <a:spcPts val="500"/>
              </a:spcBef>
              <a:buFont typeface="Wingdings" panose="05000000000000000000" pitchFamily="2" charset="2"/>
              <a:buChar char="p"/>
            </a:pPr>
            <a:r>
              <a:rPr lang="zh-CN" altLang="en-US" sz="2000" dirty="0">
                <a:solidFill>
                  <a:schemeClr val="tx1"/>
                </a:solidFill>
                <a:sym typeface="微软雅黑" panose="020B0503020204020204" pitchFamily="34" charset="-122"/>
              </a:rPr>
              <a:t>实现资源的高效动态组织与协调分配</a:t>
            </a:r>
            <a:r>
              <a:rPr lang="en-US" altLang="zh-CN" sz="2000" dirty="0">
                <a:solidFill>
                  <a:schemeClr val="tx1"/>
                </a:solidFill>
                <a:ea typeface="DFKai-SB" pitchFamily="65" charset="-128"/>
                <a:sym typeface="微软雅黑" panose="020B0503020204020204" pitchFamily="34" charset="-122"/>
              </a:rPr>
              <a:t>;</a:t>
            </a:r>
          </a:p>
          <a:p>
            <a:pPr marL="179388" indent="-212725" algn="l" eaLnBrk="1" hangingPunct="1">
              <a:lnSpc>
                <a:spcPct val="120000"/>
              </a:lnSpc>
              <a:spcBef>
                <a:spcPts val="500"/>
              </a:spcBef>
              <a:buFont typeface="Wingdings" panose="05000000000000000000" pitchFamily="2" charset="2"/>
              <a:buChar char="p"/>
            </a:pPr>
            <a:r>
              <a:rPr lang="zh-CN" altLang="en-US" sz="2000" dirty="0">
                <a:solidFill>
                  <a:schemeClr val="tx1"/>
                </a:solidFill>
                <a:sym typeface="微软雅黑" panose="020B0503020204020204" pitchFamily="34" charset="-122"/>
              </a:rPr>
              <a:t>系统高度自治</a:t>
            </a:r>
            <a:r>
              <a:rPr lang="en-US" altLang="zh-CN" sz="2000" dirty="0">
                <a:solidFill>
                  <a:schemeClr val="tx1"/>
                </a:solidFill>
                <a:ea typeface="DFKai-SB" pitchFamily="65" charset="-128"/>
                <a:sym typeface="微软雅黑" panose="020B0503020204020204" pitchFamily="34" charset="-122"/>
              </a:rPr>
              <a:t>, </a:t>
            </a:r>
            <a:r>
              <a:rPr lang="zh-CN" altLang="en-US" sz="2000" dirty="0">
                <a:solidFill>
                  <a:schemeClr val="tx1"/>
                </a:solidFill>
                <a:sym typeface="微软雅黑" panose="020B0503020204020204" pitchFamily="34" charset="-122"/>
              </a:rPr>
              <a:t>满足实时鲁棒控制</a:t>
            </a:r>
            <a:r>
              <a:rPr lang="en-US" altLang="zh-CN" sz="2000" dirty="0">
                <a:solidFill>
                  <a:schemeClr val="tx1"/>
                </a:solidFill>
                <a:ea typeface="DFKai-SB" pitchFamily="65" charset="-128"/>
                <a:sym typeface="微软雅黑" panose="020B0503020204020204" pitchFamily="34" charset="-122"/>
              </a:rPr>
              <a:t>;</a:t>
            </a:r>
          </a:p>
          <a:p>
            <a:pPr marL="179388" indent="-212725" algn="l" eaLnBrk="1" hangingPunct="1">
              <a:lnSpc>
                <a:spcPct val="120000"/>
              </a:lnSpc>
              <a:spcBef>
                <a:spcPts val="500"/>
              </a:spcBef>
              <a:buFont typeface="Wingdings" panose="05000000000000000000" pitchFamily="2" charset="2"/>
              <a:buChar char="p"/>
            </a:pPr>
            <a:r>
              <a:rPr lang="zh-CN" altLang="en-US" sz="2000" dirty="0">
                <a:solidFill>
                  <a:schemeClr val="tx1"/>
                </a:solidFill>
                <a:sym typeface="微软雅黑" panose="020B0503020204020204" pitchFamily="34" charset="-122"/>
              </a:rPr>
              <a:t>系统安全、可靠、抗毁、可验证</a:t>
            </a:r>
            <a:r>
              <a:rPr lang="en-US" altLang="zh-CN" sz="2000" dirty="0">
                <a:solidFill>
                  <a:schemeClr val="tx1"/>
                </a:solidFill>
                <a:ea typeface="DFKai-SB" pitchFamily="65" charset="-128"/>
                <a:sym typeface="微软雅黑" panose="020B0503020204020204" pitchFamily="34" charset="-122"/>
              </a:rPr>
              <a:t>;</a:t>
            </a:r>
          </a:p>
          <a:p>
            <a:pPr marL="179388" indent="-212725" algn="l" eaLnBrk="1" hangingPunct="1">
              <a:lnSpc>
                <a:spcPct val="120000"/>
              </a:lnSpc>
              <a:spcBef>
                <a:spcPts val="500"/>
              </a:spcBef>
              <a:buFont typeface="Wingdings" panose="05000000000000000000" pitchFamily="2" charset="2"/>
              <a:buChar char="p"/>
            </a:pPr>
            <a:r>
              <a:rPr lang="zh-CN" altLang="en-US" sz="2000" dirty="0">
                <a:solidFill>
                  <a:schemeClr val="tx1"/>
                </a:solidFill>
                <a:sym typeface="微软雅黑" panose="020B0503020204020204" pitchFamily="34" charset="-122"/>
              </a:rPr>
              <a:t>自学习、自适应、自主协同</a:t>
            </a:r>
            <a:endParaRPr lang="en-US" altLang="zh-CN" sz="2000" dirty="0">
              <a:solidFill>
                <a:schemeClr val="tx1"/>
              </a:solidFill>
              <a:ea typeface="DFKai-SB" pitchFamily="65" charset="-128"/>
              <a:sym typeface="微软雅黑" panose="020B0503020204020204" pitchFamily="34" charset="-122"/>
            </a:endParaRPr>
          </a:p>
        </p:txBody>
      </p:sp>
    </p:spTree>
    <p:extLst>
      <p:ext uri="{BB962C8B-B14F-4D97-AF65-F5344CB8AC3E}">
        <p14:creationId xmlns:p14="http://schemas.microsoft.com/office/powerpoint/2010/main" val="2603966520"/>
      </p:ext>
    </p:extLst>
  </p:cSld>
  <p:clrMapOvr>
    <a:masterClrMapping/>
  </p:clrMapOvr>
  <p:transition spd="med">
    <p:fade/>
  </p:transition>
  <p:timing>
    <p:tnLst>
      <p:par>
        <p:cTn id="1" dur="indefinite" restart="never" nodeType="tmRoot">
          <p:childTnLst>
            <p:video>
              <p:cMediaNode vol="80000">
                <p:cTn id="2"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267C6AF-CDBE-4E7E-9800-8AFD1FBAB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32656"/>
            <a:ext cx="6408712" cy="6139344"/>
          </a:xfrm>
          <a:prstGeom prst="rect">
            <a:avLst/>
          </a:prstGeom>
        </p:spPr>
      </p:pic>
      <p:sp>
        <p:nvSpPr>
          <p:cNvPr id="4" name="矩形 3">
            <a:extLst>
              <a:ext uri="{FF2B5EF4-FFF2-40B4-BE49-F238E27FC236}">
                <a16:creationId xmlns:a16="http://schemas.microsoft.com/office/drawing/2014/main" id="{A9A5BA18-6895-4F8E-B7EE-E29AC318445B}"/>
              </a:ext>
            </a:extLst>
          </p:cNvPr>
          <p:cNvSpPr/>
          <p:nvPr/>
        </p:nvSpPr>
        <p:spPr>
          <a:xfrm>
            <a:off x="7164288" y="3183999"/>
            <a:ext cx="1800200" cy="1569660"/>
          </a:xfrm>
          <a:prstGeom prst="rect">
            <a:avLst/>
          </a:prstGeom>
        </p:spPr>
        <p:txBody>
          <a:bodyPr wrap="square">
            <a:spAutoFit/>
          </a:bodyPr>
          <a:lstStyle/>
          <a:p>
            <a:r>
              <a:rPr kumimoji="1" lang="zh-CN" altLang="en-US" sz="3200" dirty="0">
                <a:solidFill>
                  <a:srgbClr val="0000FF"/>
                </a:solidFill>
                <a:latin typeface="仿宋" panose="02010609060101010101" pitchFamily="49" charset="-122"/>
                <a:ea typeface="仿宋" panose="02010609060101010101" pitchFamily="49" charset="-122"/>
              </a:rPr>
              <a:t>为毕业论文做准备</a:t>
            </a:r>
            <a:endParaRPr lang="zh-CN" altLang="en-US" sz="3200" dirty="0">
              <a:solidFill>
                <a:srgbClr val="0000FF"/>
              </a:solidFill>
            </a:endParaRPr>
          </a:p>
        </p:txBody>
      </p:sp>
    </p:spTree>
    <p:extLst>
      <p:ext uri="{BB962C8B-B14F-4D97-AF65-F5344CB8AC3E}">
        <p14:creationId xmlns:p14="http://schemas.microsoft.com/office/powerpoint/2010/main" val="405635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8915" y="277795"/>
            <a:ext cx="8657819" cy="780934"/>
          </a:xfrm>
          <a:prstGeom prst="rect">
            <a:avLst/>
          </a:prstGeom>
          <a:noFill/>
        </p:spPr>
        <p:txBody>
          <a:bodyPr wrap="none" lIns="0" tIns="0" rIns="0" bIns="44655" rtlCol="0">
            <a:spAutoFit/>
          </a:bodyPr>
          <a:lstStyle/>
          <a:p>
            <a:pPr algn="l">
              <a:lnSpc>
                <a:spcPts val="3027"/>
              </a:lnSpc>
            </a:pPr>
            <a:r>
              <a:rPr lang="en-US" altLang="zh-CN" sz="2595" dirty="0">
                <a:solidFill>
                  <a:srgbClr val="7030A0"/>
                </a:solidFill>
                <a:latin typeface="华文楷体" pitchFamily="2" charset="-122"/>
                <a:ea typeface="华文楷体" pitchFamily="2" charset="-122"/>
                <a:cs typeface="微软雅黑" pitchFamily="18" charset="0"/>
              </a:rPr>
              <a:t>海尔的工业4.0----</a:t>
            </a:r>
            <a:r>
              <a:rPr lang="en-US" altLang="zh-CN" sz="2595" dirty="0" err="1">
                <a:solidFill>
                  <a:srgbClr val="7030A0"/>
                </a:solidFill>
                <a:latin typeface="华文楷体" pitchFamily="2" charset="-122"/>
                <a:ea typeface="华文楷体" pitchFamily="2" charset="-122"/>
                <a:cs typeface="微软雅黑" pitchFamily="18" charset="0"/>
              </a:rPr>
              <a:t>建设智慧于联工厂实现智能制造</a:t>
            </a:r>
            <a:endParaRPr lang="en-US" altLang="zh-CN" sz="2595" dirty="0">
              <a:solidFill>
                <a:srgbClr val="7030A0"/>
              </a:solidFill>
              <a:latin typeface="华文楷体" pitchFamily="2" charset="-122"/>
              <a:ea typeface="华文楷体" pitchFamily="2" charset="-122"/>
              <a:cs typeface="微软雅黑" pitchFamily="18" charset="0"/>
            </a:endParaRPr>
          </a:p>
          <a:p>
            <a:pPr algn="l">
              <a:lnSpc>
                <a:spcPts val="977"/>
              </a:lnSpc>
            </a:pPr>
            <a:endParaRPr lang="en-US" altLang="zh-CN" dirty="0"/>
          </a:p>
          <a:p>
            <a:pPr algn="l">
              <a:lnSpc>
                <a:spcPts val="1856"/>
              </a:lnSpc>
            </a:pPr>
            <a:r>
              <a:rPr lang="en-US" altLang="zh-CN" sz="1390" dirty="0">
                <a:solidFill>
                  <a:srgbClr val="000000"/>
                </a:solidFill>
                <a:latin typeface="微软雅黑" pitchFamily="18" charset="0"/>
                <a:cs typeface="微软雅黑" pitchFamily="18" charset="0"/>
              </a:rPr>
              <a:t>为适应于联网+旪代满足消费者个性化需求，2014年海尔就通过了全流程实旪于联可视的于联工厂体系的构建</a:t>
            </a:r>
          </a:p>
        </p:txBody>
      </p:sp>
      <p:pic>
        <p:nvPicPr>
          <p:cNvPr id="3" name="Picture 3"/>
          <p:cNvPicPr>
            <a:picLocks noChangeAspect="1" noChangeArrowheads="1"/>
          </p:cNvPicPr>
          <p:nvPr/>
        </p:nvPicPr>
        <p:blipFill>
          <a:blip r:embed="rId2"/>
          <a:srcRect/>
          <a:stretch>
            <a:fillRect/>
          </a:stretch>
        </p:blipFill>
        <p:spPr bwMode="auto">
          <a:xfrm>
            <a:off x="56739" y="1420195"/>
            <a:ext cx="4515261" cy="2182759"/>
          </a:xfrm>
          <a:prstGeom prst="rect">
            <a:avLst/>
          </a:prstGeom>
          <a:noFill/>
        </p:spPr>
      </p:pic>
      <p:pic>
        <p:nvPicPr>
          <p:cNvPr id="4" name="Picture 3"/>
          <p:cNvPicPr>
            <a:picLocks noChangeAspect="1" noChangeArrowheads="1"/>
          </p:cNvPicPr>
          <p:nvPr/>
        </p:nvPicPr>
        <p:blipFill>
          <a:blip r:embed="rId3"/>
          <a:srcRect/>
          <a:stretch>
            <a:fillRect/>
          </a:stretch>
        </p:blipFill>
        <p:spPr bwMode="auto">
          <a:xfrm>
            <a:off x="56739" y="3619225"/>
            <a:ext cx="4563042" cy="2251435"/>
          </a:xfrm>
          <a:prstGeom prst="rect">
            <a:avLst/>
          </a:prstGeom>
          <a:noFill/>
        </p:spPr>
      </p:pic>
      <p:sp>
        <p:nvSpPr>
          <p:cNvPr id="8" name="TextBox 1"/>
          <p:cNvSpPr txBox="1"/>
          <p:nvPr/>
        </p:nvSpPr>
        <p:spPr>
          <a:xfrm>
            <a:off x="4788024" y="1364127"/>
            <a:ext cx="4081246" cy="1873397"/>
          </a:xfrm>
          <a:prstGeom prst="rect">
            <a:avLst/>
          </a:prstGeom>
          <a:noFill/>
        </p:spPr>
        <p:txBody>
          <a:bodyPr wrap="none" lIns="0" tIns="0" rIns="0" bIns="42227" rtlCol="0">
            <a:spAutoFit/>
          </a:bodyPr>
          <a:lstStyle/>
          <a:p>
            <a:pPr algn="l">
              <a:lnSpc>
                <a:spcPct val="120000"/>
              </a:lnSpc>
            </a:pPr>
            <a:r>
              <a:rPr lang="en-US" altLang="zh-CN" sz="1668" dirty="0">
                <a:solidFill>
                  <a:schemeClr val="tx1"/>
                </a:solidFill>
                <a:latin typeface="华文楷体" pitchFamily="2" charset="-122"/>
                <a:ea typeface="华文楷体" pitchFamily="2" charset="-122"/>
                <a:cs typeface="微软雅黑" pitchFamily="18" charset="0"/>
              </a:rPr>
              <a:t>将大规模制造升级为大规模定制通过大量传</a:t>
            </a:r>
          </a:p>
          <a:p>
            <a:pPr algn="l">
              <a:lnSpc>
                <a:spcPct val="120000"/>
              </a:lnSpc>
            </a:pPr>
            <a:r>
              <a:rPr lang="en-US" altLang="zh-CN" sz="1668" dirty="0">
                <a:solidFill>
                  <a:schemeClr val="tx1"/>
                </a:solidFill>
                <a:latin typeface="华文楷体" pitchFamily="2" charset="-122"/>
                <a:ea typeface="华文楷体" pitchFamily="2" charset="-122"/>
                <a:cs typeface="微软雅黑" pitchFamily="18" charset="0"/>
              </a:rPr>
              <a:t>感器、大数据信息化工具和机器人的协作，</a:t>
            </a:r>
          </a:p>
          <a:p>
            <a:pPr algn="l">
              <a:lnSpc>
                <a:spcPct val="120000"/>
              </a:lnSpc>
            </a:pPr>
            <a:r>
              <a:rPr lang="en-US" altLang="zh-CN" sz="1668" dirty="0" err="1">
                <a:solidFill>
                  <a:schemeClr val="tx1"/>
                </a:solidFill>
                <a:latin typeface="华文楷体" pitchFamily="2" charset="-122"/>
                <a:ea typeface="华文楷体" pitchFamily="2" charset="-122"/>
                <a:cs typeface="微软雅黑" pitchFamily="18" charset="0"/>
              </a:rPr>
              <a:t>海尔</a:t>
            </a:r>
            <a:r>
              <a:rPr lang="zh-CN" altLang="en-US" sz="1668" dirty="0">
                <a:solidFill>
                  <a:schemeClr val="tx1"/>
                </a:solidFill>
                <a:latin typeface="华文楷体" pitchFamily="2" charset="-122"/>
                <a:ea typeface="华文楷体" pitchFamily="2" charset="-122"/>
                <a:cs typeface="微软雅黑" pitchFamily="18" charset="0"/>
              </a:rPr>
              <a:t>互</a:t>
            </a:r>
            <a:r>
              <a:rPr lang="en-US" altLang="zh-CN" sz="1668" dirty="0" err="1">
                <a:solidFill>
                  <a:schemeClr val="tx1"/>
                </a:solidFill>
                <a:latin typeface="华文楷体" pitchFamily="2" charset="-122"/>
                <a:ea typeface="华文楷体" pitchFamily="2" charset="-122"/>
                <a:cs typeface="微软雅黑" pitchFamily="18" charset="0"/>
              </a:rPr>
              <a:t>联工厂可以高</a:t>
            </a:r>
            <a:r>
              <a:rPr lang="zh-CN" altLang="en-US" sz="1668" dirty="0">
                <a:solidFill>
                  <a:schemeClr val="tx1"/>
                </a:solidFill>
                <a:latin typeface="华文楷体" pitchFamily="2" charset="-122"/>
                <a:ea typeface="华文楷体" pitchFamily="2" charset="-122"/>
                <a:cs typeface="微软雅黑" pitchFamily="18" charset="0"/>
              </a:rPr>
              <a:t>效</a:t>
            </a:r>
            <a:r>
              <a:rPr lang="en-US" altLang="zh-CN" sz="1668" dirty="0" err="1">
                <a:solidFill>
                  <a:schemeClr val="tx1"/>
                </a:solidFill>
                <a:latin typeface="华文楷体" pitchFamily="2" charset="-122"/>
                <a:ea typeface="华文楷体" pitchFamily="2" charset="-122"/>
                <a:cs typeface="微软雅黑" pitchFamily="18" charset="0"/>
              </a:rPr>
              <a:t>地完成定制化批量订</a:t>
            </a:r>
            <a:endParaRPr lang="en-US" altLang="zh-CN" sz="1668" dirty="0">
              <a:solidFill>
                <a:schemeClr val="tx1"/>
              </a:solidFill>
              <a:latin typeface="华文楷体" pitchFamily="2" charset="-122"/>
              <a:ea typeface="华文楷体" pitchFamily="2" charset="-122"/>
              <a:cs typeface="微软雅黑" pitchFamily="18" charset="0"/>
            </a:endParaRPr>
          </a:p>
          <a:p>
            <a:pPr algn="l">
              <a:lnSpc>
                <a:spcPct val="120000"/>
              </a:lnSpc>
            </a:pPr>
            <a:r>
              <a:rPr lang="en-US" altLang="zh-CN" sz="1668" dirty="0" err="1">
                <a:solidFill>
                  <a:schemeClr val="tx1"/>
                </a:solidFill>
                <a:latin typeface="华文楷体" pitchFamily="2" charset="-122"/>
                <a:ea typeface="华文楷体" pitchFamily="2" charset="-122"/>
                <a:cs typeface="微软雅黑" pitchFamily="18" charset="0"/>
              </a:rPr>
              <a:t>单的生产，在</a:t>
            </a:r>
            <a:r>
              <a:rPr lang="zh-CN" altLang="en-US" sz="1668" dirty="0">
                <a:solidFill>
                  <a:schemeClr val="tx1"/>
                </a:solidFill>
                <a:latin typeface="华文楷体" pitchFamily="2" charset="-122"/>
                <a:ea typeface="华文楷体" pitchFamily="2" charset="-122"/>
                <a:cs typeface="微软雅黑" pitchFamily="18" charset="0"/>
              </a:rPr>
              <a:t>不</a:t>
            </a:r>
            <a:r>
              <a:rPr lang="en-US" altLang="zh-CN" sz="1668" dirty="0" err="1">
                <a:solidFill>
                  <a:schemeClr val="tx1"/>
                </a:solidFill>
                <a:latin typeface="华文楷体" pitchFamily="2" charset="-122"/>
                <a:ea typeface="华文楷体" pitchFamily="2" charset="-122"/>
                <a:cs typeface="微软雅黑" pitchFamily="18" charset="0"/>
              </a:rPr>
              <a:t>提高制造成本的基础之上提</a:t>
            </a:r>
            <a:endParaRPr lang="en-US" altLang="zh-CN" sz="1668" dirty="0">
              <a:solidFill>
                <a:schemeClr val="tx1"/>
              </a:solidFill>
              <a:latin typeface="华文楷体" pitchFamily="2" charset="-122"/>
              <a:ea typeface="华文楷体" pitchFamily="2" charset="-122"/>
              <a:cs typeface="微软雅黑" pitchFamily="18" charset="0"/>
            </a:endParaRPr>
          </a:p>
          <a:p>
            <a:pPr algn="l">
              <a:lnSpc>
                <a:spcPct val="120000"/>
              </a:lnSpc>
            </a:pPr>
            <a:r>
              <a:rPr lang="en-US" altLang="zh-CN" sz="1668" dirty="0" err="1">
                <a:solidFill>
                  <a:schemeClr val="tx1"/>
                </a:solidFill>
                <a:latin typeface="华文楷体" pitchFamily="2" charset="-122"/>
                <a:ea typeface="华文楷体" pitchFamily="2" charset="-122"/>
                <a:cs typeface="微软雅黑" pitchFamily="18" charset="0"/>
              </a:rPr>
              <a:t>升产品附加值</a:t>
            </a:r>
            <a:r>
              <a:rPr lang="en-US" altLang="zh-CN" sz="1668" dirty="0">
                <a:solidFill>
                  <a:schemeClr val="tx1"/>
                </a:solidFill>
                <a:latin typeface="华文楷体" pitchFamily="2" charset="-122"/>
                <a:ea typeface="华文楷体" pitchFamily="2" charset="-122"/>
                <a:cs typeface="微软雅黑" pitchFamily="18" charset="0"/>
              </a:rPr>
              <a:t>，</a:t>
            </a:r>
            <a:r>
              <a:rPr lang="zh-CN" altLang="en-US" sz="1668" dirty="0">
                <a:solidFill>
                  <a:schemeClr val="tx1"/>
                </a:solidFill>
                <a:latin typeface="华文楷体" pitchFamily="2" charset="-122"/>
                <a:ea typeface="华文楷体" pitchFamily="2" charset="-122"/>
                <a:cs typeface="微软雅黑" pitchFamily="18" charset="0"/>
              </a:rPr>
              <a:t>并</a:t>
            </a:r>
            <a:r>
              <a:rPr lang="en-US" altLang="zh-CN" sz="1668" dirty="0" err="1">
                <a:solidFill>
                  <a:schemeClr val="tx1"/>
                </a:solidFill>
                <a:latin typeface="华文楷体" pitchFamily="2" charset="-122"/>
                <a:ea typeface="华文楷体" pitchFamily="2" charset="-122"/>
                <a:cs typeface="微软雅黑" pitchFamily="18" charset="0"/>
              </a:rPr>
              <a:t>为创新性设计的低成本实</a:t>
            </a:r>
            <a:endParaRPr lang="en-US" altLang="zh-CN" sz="1668" dirty="0">
              <a:solidFill>
                <a:schemeClr val="tx1"/>
              </a:solidFill>
              <a:latin typeface="华文楷体" pitchFamily="2" charset="-122"/>
              <a:ea typeface="华文楷体" pitchFamily="2" charset="-122"/>
              <a:cs typeface="微软雅黑" pitchFamily="18" charset="0"/>
            </a:endParaRPr>
          </a:p>
          <a:p>
            <a:pPr algn="l">
              <a:lnSpc>
                <a:spcPct val="120000"/>
              </a:lnSpc>
            </a:pPr>
            <a:r>
              <a:rPr lang="en-US" altLang="zh-CN" sz="1668" dirty="0">
                <a:solidFill>
                  <a:schemeClr val="tx1"/>
                </a:solidFill>
                <a:latin typeface="华文楷体" pitchFamily="2" charset="-122"/>
                <a:ea typeface="华文楷体" pitchFamily="2" charset="-122"/>
                <a:cs typeface="微软雅黑" pitchFamily="18" charset="0"/>
              </a:rPr>
              <a:t>践提供有力支撑。</a:t>
            </a:r>
          </a:p>
        </p:txBody>
      </p:sp>
      <p:sp>
        <p:nvSpPr>
          <p:cNvPr id="9" name="TextBox 1"/>
          <p:cNvSpPr txBox="1"/>
          <p:nvPr/>
        </p:nvSpPr>
        <p:spPr>
          <a:xfrm>
            <a:off x="4927027" y="3583576"/>
            <a:ext cx="2821285" cy="248721"/>
          </a:xfrm>
          <a:prstGeom prst="rect">
            <a:avLst/>
          </a:prstGeom>
          <a:noFill/>
        </p:spPr>
        <p:txBody>
          <a:bodyPr wrap="none" lIns="0" tIns="0" rIns="0" bIns="42227" rtlCol="0">
            <a:spAutoFit/>
          </a:bodyPr>
          <a:lstStyle/>
          <a:p>
            <a:pPr>
              <a:lnSpc>
                <a:spcPts val="1386"/>
              </a:lnSpc>
            </a:pPr>
            <a:r>
              <a:rPr lang="en-US" altLang="zh-CN" sz="2000" dirty="0">
                <a:solidFill>
                  <a:srgbClr val="000000"/>
                </a:solidFill>
                <a:latin typeface="华文楷体" pitchFamily="2" charset="-122"/>
                <a:ea typeface="华文楷体" pitchFamily="2" charset="-122"/>
                <a:cs typeface="微软雅黑" pitchFamily="18" charset="0"/>
              </a:rPr>
              <a:t>海尔沈阳冰箱于联工厂：</a:t>
            </a:r>
          </a:p>
        </p:txBody>
      </p:sp>
      <p:sp>
        <p:nvSpPr>
          <p:cNvPr id="10" name="TextBox 1"/>
          <p:cNvSpPr txBox="1"/>
          <p:nvPr/>
        </p:nvSpPr>
        <p:spPr>
          <a:xfrm>
            <a:off x="4895163" y="3960457"/>
            <a:ext cx="4296048" cy="2489463"/>
          </a:xfrm>
          <a:prstGeom prst="rect">
            <a:avLst/>
          </a:prstGeom>
          <a:noFill/>
        </p:spPr>
        <p:txBody>
          <a:bodyPr wrap="none" lIns="0" tIns="0" rIns="0" bIns="42227" rtlCol="0">
            <a:spAutoFit/>
          </a:bodyPr>
          <a:lstStyle/>
          <a:p>
            <a:pPr algn="l">
              <a:lnSpc>
                <a:spcPct val="120000"/>
              </a:lnSpc>
            </a:pPr>
            <a:r>
              <a:rPr lang="en-US" altLang="zh-CN" sz="1668" dirty="0">
                <a:solidFill>
                  <a:srgbClr val="000000"/>
                </a:solidFill>
                <a:latin typeface="华文楷体" pitchFamily="2" charset="-122"/>
                <a:ea typeface="华文楷体" pitchFamily="2" charset="-122"/>
                <a:cs typeface="微软雅黑" pitchFamily="18" charset="0"/>
              </a:rPr>
              <a:t>人员配置减少</a:t>
            </a:r>
            <a:r>
              <a:rPr lang="en-US" altLang="zh-CN" sz="1668" dirty="0">
                <a:solidFill>
                  <a:srgbClr val="FF0000"/>
                </a:solidFill>
                <a:latin typeface="华文楷体" pitchFamily="2" charset="-122"/>
                <a:ea typeface="华文楷体" pitchFamily="2" charset="-122"/>
                <a:cs typeface="微软雅黑" pitchFamily="18" charset="0"/>
              </a:rPr>
              <a:t>57%</a:t>
            </a:r>
          </a:p>
          <a:p>
            <a:pPr algn="l">
              <a:lnSpc>
                <a:spcPct val="120000"/>
              </a:lnSpc>
            </a:pPr>
            <a:r>
              <a:rPr lang="en-US" altLang="zh-CN" sz="1668" dirty="0">
                <a:solidFill>
                  <a:srgbClr val="000000"/>
                </a:solidFill>
                <a:latin typeface="华文楷体" pitchFamily="2" charset="-122"/>
                <a:ea typeface="华文楷体" pitchFamily="2" charset="-122"/>
                <a:cs typeface="微软雅黑" pitchFamily="18" charset="0"/>
              </a:rPr>
              <a:t>单线产能100万台提升至</a:t>
            </a:r>
            <a:r>
              <a:rPr lang="en-US" altLang="zh-CN" sz="1668" dirty="0">
                <a:solidFill>
                  <a:srgbClr val="FF0000"/>
                </a:solidFill>
                <a:latin typeface="华文楷体" pitchFamily="2" charset="-122"/>
                <a:ea typeface="华文楷体" pitchFamily="2" charset="-122"/>
                <a:cs typeface="微软雅黑" pitchFamily="18" charset="0"/>
              </a:rPr>
              <a:t>180万台</a:t>
            </a:r>
          </a:p>
          <a:p>
            <a:pPr algn="l">
              <a:lnSpc>
                <a:spcPct val="120000"/>
              </a:lnSpc>
            </a:pPr>
            <a:r>
              <a:rPr lang="en-US" altLang="zh-CN" sz="1668" dirty="0">
                <a:solidFill>
                  <a:srgbClr val="000000"/>
                </a:solidFill>
                <a:latin typeface="华文楷体" pitchFamily="2" charset="-122"/>
                <a:ea typeface="华文楷体" pitchFamily="2" charset="-122"/>
                <a:cs typeface="微软雅黑" pitchFamily="18" charset="0"/>
              </a:rPr>
              <a:t>单位面积产出50台/平</a:t>
            </a:r>
            <a:r>
              <a:rPr lang="en-US" altLang="zh-CN" sz="1668" dirty="0">
                <a:latin typeface="华文楷体" pitchFamily="2" charset="-122"/>
                <a:ea typeface="华文楷体" pitchFamily="2" charset="-122"/>
                <a:cs typeface="Times New Roman" pitchFamily="18" charset="0"/>
              </a:rPr>
              <a:t> </a:t>
            </a:r>
            <a:r>
              <a:rPr lang="en-US" altLang="zh-CN" sz="1668" dirty="0">
                <a:solidFill>
                  <a:srgbClr val="000000"/>
                </a:solidFill>
                <a:latin typeface="华文楷体" pitchFamily="2" charset="-122"/>
                <a:ea typeface="华文楷体" pitchFamily="2" charset="-122"/>
                <a:cs typeface="微软雅黑" pitchFamily="18" charset="0"/>
              </a:rPr>
              <a:t>提升至</a:t>
            </a:r>
            <a:r>
              <a:rPr lang="en-US" altLang="zh-CN" sz="1668" dirty="0">
                <a:solidFill>
                  <a:srgbClr val="FF0000"/>
                </a:solidFill>
                <a:latin typeface="华文楷体" pitchFamily="2" charset="-122"/>
                <a:ea typeface="华文楷体" pitchFamily="2" charset="-122"/>
                <a:cs typeface="微软雅黑" pitchFamily="18" charset="0"/>
              </a:rPr>
              <a:t>100台/平</a:t>
            </a:r>
          </a:p>
          <a:p>
            <a:pPr algn="l">
              <a:lnSpc>
                <a:spcPct val="120000"/>
              </a:lnSpc>
            </a:pPr>
            <a:r>
              <a:rPr lang="en-US" altLang="zh-CN" sz="1668" dirty="0">
                <a:solidFill>
                  <a:srgbClr val="000000"/>
                </a:solidFill>
                <a:latin typeface="华文楷体" pitchFamily="2" charset="-122"/>
                <a:ea typeface="华文楷体" pitchFamily="2" charset="-122"/>
                <a:cs typeface="微软雅黑" pitchFamily="18" charset="0"/>
              </a:rPr>
              <a:t>定单交付周期由15天降低到</a:t>
            </a:r>
            <a:r>
              <a:rPr lang="en-US" altLang="zh-CN" sz="1668" dirty="0">
                <a:solidFill>
                  <a:srgbClr val="FF0000"/>
                </a:solidFill>
                <a:latin typeface="华文楷体" pitchFamily="2" charset="-122"/>
                <a:ea typeface="华文楷体" pitchFamily="2" charset="-122"/>
                <a:cs typeface="微软雅黑" pitchFamily="18" charset="0"/>
              </a:rPr>
              <a:t>7天</a:t>
            </a:r>
          </a:p>
          <a:p>
            <a:pPr algn="l">
              <a:lnSpc>
                <a:spcPct val="120000"/>
              </a:lnSpc>
            </a:pPr>
            <a:r>
              <a:rPr lang="zh-CN" altLang="en-US" sz="1668" dirty="0">
                <a:solidFill>
                  <a:srgbClr val="000000"/>
                </a:solidFill>
                <a:latin typeface="华文楷体" pitchFamily="2" charset="-122"/>
                <a:ea typeface="华文楷体" pitchFamily="2" charset="-122"/>
                <a:cs typeface="微软雅黑" pitchFamily="18" charset="0"/>
              </a:rPr>
              <a:t>截</a:t>
            </a:r>
            <a:r>
              <a:rPr lang="en-US" altLang="zh-CN" sz="1668" dirty="0">
                <a:solidFill>
                  <a:srgbClr val="000000"/>
                </a:solidFill>
                <a:latin typeface="华文楷体" pitchFamily="2" charset="-122"/>
                <a:ea typeface="华文楷体" pitchFamily="2" charset="-122"/>
                <a:cs typeface="微软雅黑" pitchFamily="18" charset="0"/>
              </a:rPr>
              <a:t>止到2015年第1</a:t>
            </a:r>
            <a:r>
              <a:rPr lang="zh-CN" altLang="en-US" sz="1668" dirty="0">
                <a:solidFill>
                  <a:srgbClr val="000000"/>
                </a:solidFill>
                <a:latin typeface="华文楷体" pitchFamily="2" charset="-122"/>
                <a:ea typeface="华文楷体" pitchFamily="2" charset="-122"/>
                <a:cs typeface="微软雅黑" pitchFamily="18" charset="0"/>
              </a:rPr>
              <a:t>季</a:t>
            </a:r>
            <a:r>
              <a:rPr lang="en-US" altLang="zh-CN" sz="1668" dirty="0" err="1">
                <a:solidFill>
                  <a:srgbClr val="000000"/>
                </a:solidFill>
                <a:latin typeface="华文楷体" pitchFamily="2" charset="-122"/>
                <a:ea typeface="华文楷体" pitchFamily="2" charset="-122"/>
                <a:cs typeface="微软雅黑" pitchFamily="18" charset="0"/>
              </a:rPr>
              <a:t>度海尔已建成沈阳冰箱</a:t>
            </a:r>
            <a:r>
              <a:rPr lang="zh-CN" altLang="en-US" sz="1668" dirty="0">
                <a:solidFill>
                  <a:srgbClr val="000000"/>
                </a:solidFill>
                <a:latin typeface="华文楷体" pitchFamily="2" charset="-122"/>
                <a:ea typeface="华文楷体" pitchFamily="2" charset="-122"/>
                <a:cs typeface="微软雅黑" pitchFamily="18" charset="0"/>
              </a:rPr>
              <a:t>互</a:t>
            </a:r>
            <a:endParaRPr lang="en-US" altLang="zh-CN" sz="1668" dirty="0">
              <a:solidFill>
                <a:srgbClr val="000000"/>
              </a:solidFill>
              <a:latin typeface="华文楷体" pitchFamily="2" charset="-122"/>
              <a:ea typeface="华文楷体" pitchFamily="2" charset="-122"/>
              <a:cs typeface="微软雅黑" pitchFamily="18" charset="0"/>
            </a:endParaRPr>
          </a:p>
          <a:p>
            <a:pPr algn="l">
              <a:lnSpc>
                <a:spcPct val="120000"/>
              </a:lnSpc>
            </a:pPr>
            <a:r>
              <a:rPr lang="en-US" altLang="zh-CN" sz="1668" dirty="0" err="1">
                <a:solidFill>
                  <a:srgbClr val="000000"/>
                </a:solidFill>
                <a:latin typeface="华文楷体" pitchFamily="2" charset="-122"/>
                <a:ea typeface="华文楷体" pitchFamily="2" charset="-122"/>
                <a:cs typeface="微软雅黑" pitchFamily="18" charset="0"/>
              </a:rPr>
              <a:t>联工厂、海尔佛山滚筒</a:t>
            </a:r>
            <a:r>
              <a:rPr lang="zh-CN" altLang="en-US" sz="1668" dirty="0">
                <a:solidFill>
                  <a:srgbClr val="000000"/>
                </a:solidFill>
                <a:latin typeface="华文楷体" pitchFamily="2" charset="-122"/>
                <a:ea typeface="华文楷体" pitchFamily="2" charset="-122"/>
                <a:cs typeface="微软雅黑" pitchFamily="18" charset="0"/>
              </a:rPr>
              <a:t>互</a:t>
            </a:r>
            <a:r>
              <a:rPr lang="en-US" altLang="zh-CN" sz="1668" dirty="0" err="1">
                <a:solidFill>
                  <a:srgbClr val="000000"/>
                </a:solidFill>
                <a:latin typeface="华文楷体" pitchFamily="2" charset="-122"/>
                <a:ea typeface="华文楷体" pitchFamily="2" charset="-122"/>
                <a:cs typeface="微软雅黑" pitchFamily="18" charset="0"/>
              </a:rPr>
              <a:t>联工厂、海尔郑州空</a:t>
            </a:r>
            <a:endParaRPr lang="en-US" altLang="zh-CN" sz="1668" dirty="0">
              <a:solidFill>
                <a:srgbClr val="000000"/>
              </a:solidFill>
              <a:latin typeface="华文楷体" pitchFamily="2" charset="-122"/>
              <a:ea typeface="华文楷体" pitchFamily="2" charset="-122"/>
              <a:cs typeface="微软雅黑" pitchFamily="18" charset="0"/>
            </a:endParaRPr>
          </a:p>
          <a:p>
            <a:pPr algn="l">
              <a:lnSpc>
                <a:spcPct val="120000"/>
              </a:lnSpc>
            </a:pPr>
            <a:r>
              <a:rPr lang="en-US" altLang="zh-CN" sz="1668" dirty="0">
                <a:solidFill>
                  <a:srgbClr val="000000"/>
                </a:solidFill>
                <a:latin typeface="华文楷体" pitchFamily="2" charset="-122"/>
                <a:ea typeface="华文楷体" pitchFamily="2" charset="-122"/>
                <a:cs typeface="微软雅黑" pitchFamily="18" charset="0"/>
              </a:rPr>
              <a:t>调</a:t>
            </a:r>
            <a:r>
              <a:rPr lang="zh-CN" altLang="en-US" sz="1668" dirty="0">
                <a:solidFill>
                  <a:srgbClr val="000000"/>
                </a:solidFill>
                <a:latin typeface="华文楷体" pitchFamily="2" charset="-122"/>
                <a:ea typeface="华文楷体" pitchFamily="2" charset="-122"/>
                <a:cs typeface="微软雅黑" pitchFamily="18" charset="0"/>
              </a:rPr>
              <a:t>互</a:t>
            </a:r>
            <a:r>
              <a:rPr lang="en-US" altLang="zh-CN" sz="1668" dirty="0" err="1">
                <a:solidFill>
                  <a:srgbClr val="000000"/>
                </a:solidFill>
                <a:latin typeface="华文楷体" pitchFamily="2" charset="-122"/>
                <a:ea typeface="华文楷体" pitchFamily="2" charset="-122"/>
                <a:cs typeface="微软雅黑" pitchFamily="18" charset="0"/>
              </a:rPr>
              <a:t>联工厂、胶南电热</a:t>
            </a:r>
            <a:r>
              <a:rPr lang="zh-CN" altLang="en-US" sz="1668" dirty="0">
                <a:solidFill>
                  <a:srgbClr val="000000"/>
                </a:solidFill>
                <a:latin typeface="华文楷体" pitchFamily="2" charset="-122"/>
                <a:ea typeface="华文楷体" pitchFamily="2" charset="-122"/>
                <a:cs typeface="微软雅黑" pitchFamily="18" charset="0"/>
              </a:rPr>
              <a:t>互</a:t>
            </a:r>
            <a:r>
              <a:rPr lang="en-US" altLang="zh-CN" sz="1668" dirty="0" err="1">
                <a:solidFill>
                  <a:srgbClr val="000000"/>
                </a:solidFill>
                <a:latin typeface="华文楷体" pitchFamily="2" charset="-122"/>
                <a:ea typeface="华文楷体" pitchFamily="2" charset="-122"/>
                <a:cs typeface="微软雅黑" pitchFamily="18" charset="0"/>
              </a:rPr>
              <a:t>联工厂、青岛热水器</a:t>
            </a:r>
            <a:endParaRPr lang="en-US" altLang="zh-CN" sz="1668" dirty="0">
              <a:solidFill>
                <a:srgbClr val="000000"/>
              </a:solidFill>
              <a:latin typeface="华文楷体" pitchFamily="2" charset="-122"/>
              <a:ea typeface="华文楷体" pitchFamily="2" charset="-122"/>
              <a:cs typeface="微软雅黑" pitchFamily="18" charset="0"/>
            </a:endParaRPr>
          </a:p>
          <a:p>
            <a:pPr algn="l">
              <a:lnSpc>
                <a:spcPct val="120000"/>
              </a:lnSpc>
            </a:pPr>
            <a:r>
              <a:rPr lang="zh-CN" altLang="en-US" sz="1668" dirty="0">
                <a:solidFill>
                  <a:srgbClr val="000000"/>
                </a:solidFill>
                <a:latin typeface="华文楷体" pitchFamily="2" charset="-122"/>
                <a:ea typeface="华文楷体" pitchFamily="2" charset="-122"/>
                <a:cs typeface="微软雅黑" pitchFamily="18" charset="0"/>
              </a:rPr>
              <a:t>互</a:t>
            </a:r>
            <a:r>
              <a:rPr lang="en-US" altLang="zh-CN" sz="1668" dirty="0" err="1">
                <a:solidFill>
                  <a:srgbClr val="000000"/>
                </a:solidFill>
                <a:latin typeface="华文楷体" pitchFamily="2" charset="-122"/>
                <a:ea typeface="华文楷体" pitchFamily="2" charset="-122"/>
                <a:cs typeface="微软雅黑" pitchFamily="18" charset="0"/>
              </a:rPr>
              <a:t>联工厂</a:t>
            </a:r>
            <a:r>
              <a:rPr lang="en-US" altLang="zh-CN" sz="1668" dirty="0">
                <a:solidFill>
                  <a:srgbClr val="000000"/>
                </a:solidFill>
                <a:latin typeface="华文楷体" pitchFamily="2" charset="-122"/>
                <a:ea typeface="华文楷体" pitchFamily="2" charset="-122"/>
                <a:cs typeface="微软雅黑" pitchFamily="18" charset="0"/>
              </a:rPr>
              <a:t>。</a:t>
            </a:r>
          </a:p>
        </p:txBody>
      </p:sp>
    </p:spTree>
    <p:extLst>
      <p:ext uri="{BB962C8B-B14F-4D97-AF65-F5344CB8AC3E}">
        <p14:creationId xmlns:p14="http://schemas.microsoft.com/office/powerpoint/2010/main" val="1052153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内容占位符 3" descr="314e251f95cad1c89ac3b1487b3e6709c93d5160">
            <a:extLst>
              <a:ext uri="{FF2B5EF4-FFF2-40B4-BE49-F238E27FC236}">
                <a16:creationId xmlns:a16="http://schemas.microsoft.com/office/drawing/2014/main" id="{34C38869-E90B-4C13-999B-DD0330CCFDBD}"/>
              </a:ext>
            </a:extLst>
          </p:cNvPr>
          <p:cNvPicPr>
            <a:picLocks noChangeAspect="1"/>
          </p:cNvPicPr>
          <p:nvPr/>
        </p:nvPicPr>
        <p:blipFill>
          <a:blip r:embed="rId2"/>
          <a:srcRect/>
          <a:stretch>
            <a:fillRect/>
          </a:stretch>
        </p:blipFill>
        <p:spPr>
          <a:xfrm>
            <a:off x="-108520" y="0"/>
            <a:ext cx="9573895" cy="7213600"/>
          </a:xfrm>
          <a:prstGeom prst="rect">
            <a:avLst/>
          </a:prstGeom>
        </p:spPr>
      </p:pic>
    </p:spTree>
    <p:extLst>
      <p:ext uri="{BB962C8B-B14F-4D97-AF65-F5344CB8AC3E}">
        <p14:creationId xmlns:p14="http://schemas.microsoft.com/office/powerpoint/2010/main" val="35603564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PS 信息物理系统_虚与实的终极互动 超清(720P)">
            <a:hlinkClick r:id="" action="ppaction://media"/>
            <a:extLst>
              <a:ext uri="{FF2B5EF4-FFF2-40B4-BE49-F238E27FC236}">
                <a16:creationId xmlns:a16="http://schemas.microsoft.com/office/drawing/2014/main" id="{7949D62B-6D6B-4593-88D5-77E71DB496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13792" y="1340768"/>
            <a:ext cx="8316416" cy="4677984"/>
          </a:xfrm>
          <a:prstGeom prst="rect">
            <a:avLst/>
          </a:prstGeom>
        </p:spPr>
      </p:pic>
      <p:sp>
        <p:nvSpPr>
          <p:cNvPr id="3" name="文本框 2">
            <a:extLst>
              <a:ext uri="{FF2B5EF4-FFF2-40B4-BE49-F238E27FC236}">
                <a16:creationId xmlns:a16="http://schemas.microsoft.com/office/drawing/2014/main" id="{7A1D6839-C446-4716-B2B0-491551174CA9}"/>
              </a:ext>
            </a:extLst>
          </p:cNvPr>
          <p:cNvSpPr txBox="1"/>
          <p:nvPr/>
        </p:nvSpPr>
        <p:spPr>
          <a:xfrm>
            <a:off x="2483768" y="316028"/>
            <a:ext cx="4320480" cy="523220"/>
          </a:xfrm>
          <a:prstGeom prst="rect">
            <a:avLst/>
          </a:prstGeom>
          <a:noFill/>
        </p:spPr>
        <p:txBody>
          <a:bodyPr wrap="square" rtlCol="0">
            <a:spAutoFit/>
          </a:bodyPr>
          <a:lstStyle/>
          <a:p>
            <a:pPr algn="l"/>
            <a:r>
              <a:rPr lang="zh-CN" altLang="en-US" sz="2800" dirty="0">
                <a:solidFill>
                  <a:schemeClr val="tx1">
                    <a:lumMod val="95000"/>
                    <a:lumOff val="5000"/>
                  </a:schemeClr>
                </a:solidFill>
                <a:latin typeface="+mn-ea"/>
                <a:ea typeface="+mn-ea"/>
              </a:rPr>
              <a:t>小结 </a:t>
            </a:r>
            <a:r>
              <a:rPr lang="en-US" altLang="zh-CN" sz="2800" dirty="0">
                <a:solidFill>
                  <a:schemeClr val="tx1">
                    <a:lumMod val="95000"/>
                    <a:lumOff val="5000"/>
                  </a:schemeClr>
                </a:solidFill>
                <a:latin typeface="+mn-ea"/>
                <a:ea typeface="+mn-ea"/>
              </a:rPr>
              <a:t>CPS </a:t>
            </a:r>
            <a:r>
              <a:rPr lang="zh-CN" altLang="en-US" sz="2800" dirty="0">
                <a:solidFill>
                  <a:schemeClr val="tx1">
                    <a:lumMod val="95000"/>
                    <a:lumOff val="5000"/>
                  </a:schemeClr>
                </a:solidFill>
                <a:latin typeface="+mn-ea"/>
                <a:ea typeface="+mn-ea"/>
              </a:rPr>
              <a:t>与工业</a:t>
            </a:r>
            <a:r>
              <a:rPr lang="en-US" altLang="zh-CN" sz="2800" dirty="0">
                <a:solidFill>
                  <a:schemeClr val="tx1">
                    <a:lumMod val="95000"/>
                    <a:lumOff val="5000"/>
                  </a:schemeClr>
                </a:solidFill>
                <a:latin typeface="+mn-ea"/>
                <a:ea typeface="+mn-ea"/>
              </a:rPr>
              <a:t>4.0</a:t>
            </a:r>
            <a:endParaRPr lang="zh-CN" altLang="en-US" sz="2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218411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BD0A368-CF43-4F58-9628-828AB7623232}"/>
              </a:ext>
            </a:extLst>
          </p:cNvPr>
          <p:cNvSpPr txBox="1"/>
          <p:nvPr/>
        </p:nvSpPr>
        <p:spPr>
          <a:xfrm>
            <a:off x="467544" y="260648"/>
            <a:ext cx="3456384"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How to study.</a:t>
            </a:r>
            <a:endParaRPr lang="zh-CN" altLang="en-US" sz="2800" dirty="0">
              <a:solidFill>
                <a:schemeClr val="tx1">
                  <a:lumMod val="95000"/>
                  <a:lumOff val="5000"/>
                </a:schemeClr>
              </a:solidFill>
              <a:latin typeface="+mn-ea"/>
              <a:ea typeface="+mn-ea"/>
            </a:endParaRPr>
          </a:p>
        </p:txBody>
      </p:sp>
      <p:sp>
        <p:nvSpPr>
          <p:cNvPr id="3" name="TextBox 11">
            <a:extLst>
              <a:ext uri="{FF2B5EF4-FFF2-40B4-BE49-F238E27FC236}">
                <a16:creationId xmlns:a16="http://schemas.microsoft.com/office/drawing/2014/main" id="{8C6C1822-E089-476B-9E4F-30D2EF19C7DB}"/>
              </a:ext>
            </a:extLst>
          </p:cNvPr>
          <p:cNvSpPr txBox="1"/>
          <p:nvPr/>
        </p:nvSpPr>
        <p:spPr>
          <a:xfrm>
            <a:off x="4823520" y="3789040"/>
            <a:ext cx="4320480" cy="95410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algn="l" eaLnBrk="0" hangingPunct="0">
              <a:buFontTx/>
              <a:buNone/>
              <a:defRPr/>
            </a:pPr>
            <a:r>
              <a:rPr lang="zh-CN" altLang="zh-CN" sz="2800" b="1" dirty="0">
                <a:solidFill>
                  <a:srgbClr val="C00000"/>
                </a:solidFill>
                <a:latin typeface="华文楷体" panose="02010600040101010101" pitchFamily="2" charset="-122"/>
                <a:ea typeface="华文楷体" panose="02010600040101010101" pitchFamily="2" charset="-122"/>
              </a:rPr>
              <a:t>想要实现工业</a:t>
            </a:r>
            <a:r>
              <a:rPr lang="en-US" altLang="zh-CN" sz="2800" b="1" dirty="0">
                <a:solidFill>
                  <a:srgbClr val="C00000"/>
                </a:solidFill>
                <a:latin typeface="华文楷体" panose="02010600040101010101" pitchFamily="2" charset="-122"/>
                <a:ea typeface="华文楷体" panose="02010600040101010101" pitchFamily="2" charset="-122"/>
              </a:rPr>
              <a:t>4.0</a:t>
            </a:r>
            <a:r>
              <a:rPr lang="zh-CN" altLang="en-US" sz="2800" b="1" dirty="0">
                <a:solidFill>
                  <a:srgbClr val="C00000"/>
                </a:solidFill>
                <a:latin typeface="华文楷体" panose="02010600040101010101" pitchFamily="2" charset="-122"/>
                <a:ea typeface="华文楷体" panose="02010600040101010101" pitchFamily="2" charset="-122"/>
              </a:rPr>
              <a:t>的智能化愿景</a:t>
            </a:r>
            <a:r>
              <a:rPr lang="zh-CN" altLang="en-US" sz="2800" dirty="0">
                <a:solidFill>
                  <a:srgbClr val="C00000"/>
                </a:solidFill>
                <a:latin typeface="华文楷体" panose="02010600040101010101" pitchFamily="2" charset="-122"/>
                <a:ea typeface="华文楷体" panose="02010600040101010101" pitchFamily="2" charset="-122"/>
              </a:rPr>
              <a:t>还</a:t>
            </a:r>
            <a:r>
              <a:rPr lang="zh-CN" altLang="zh-CN" sz="2800" b="1" dirty="0">
                <a:solidFill>
                  <a:srgbClr val="C00000"/>
                </a:solidFill>
                <a:latin typeface="华文楷体" panose="02010600040101010101" pitchFamily="2" charset="-122"/>
                <a:ea typeface="华文楷体" panose="02010600040101010101" pitchFamily="2" charset="-122"/>
              </a:rPr>
              <a:t>有很长的路要走</a:t>
            </a:r>
            <a:endParaRPr lang="zh-CN" altLang="en-US" sz="2800" b="1" dirty="0">
              <a:solidFill>
                <a:srgbClr val="C00000"/>
              </a:solidFill>
              <a:latin typeface="华文楷体" panose="02010600040101010101" pitchFamily="2" charset="-122"/>
              <a:ea typeface="华文楷体" panose="02010600040101010101" pitchFamily="2" charset="-122"/>
            </a:endParaRPr>
          </a:p>
        </p:txBody>
      </p:sp>
      <p:pic>
        <p:nvPicPr>
          <p:cNvPr id="4" name="Picture 1" descr="C:\Users\Administrator\Desktop\工业4.0ppt制作\u=2628375167,723067927&amp;fm=21&amp;gp=0.jpg">
            <a:extLst>
              <a:ext uri="{FF2B5EF4-FFF2-40B4-BE49-F238E27FC236}">
                <a16:creationId xmlns:a16="http://schemas.microsoft.com/office/drawing/2014/main" id="{5919D90C-EF04-451F-B01A-34BEADE6F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6430" b="10915"/>
          <a:stretch>
            <a:fillRect/>
          </a:stretch>
        </p:blipFill>
        <p:spPr bwMode="auto">
          <a:xfrm>
            <a:off x="4374405" y="287616"/>
            <a:ext cx="4562475"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users\administrator\appdata\roaming\360se6\User Data\temp\20111227032352173.jpg">
            <a:extLst>
              <a:ext uri="{FF2B5EF4-FFF2-40B4-BE49-F238E27FC236}">
                <a16:creationId xmlns:a16="http://schemas.microsoft.com/office/drawing/2014/main" id="{AE68BD40-A04C-472F-B7BF-7FD28BC349E7}"/>
              </a:ext>
            </a:extLst>
          </p:cNvPr>
          <p:cNvPicPr>
            <a:picLocks noChangeAspect="1" noChangeArrowheads="1"/>
          </p:cNvPicPr>
          <p:nvPr/>
        </p:nvPicPr>
        <p:blipFill>
          <a:blip r:embed="rId3"/>
          <a:srcRect/>
          <a:stretch>
            <a:fillRect/>
          </a:stretch>
        </p:blipFill>
        <p:spPr bwMode="auto">
          <a:xfrm>
            <a:off x="207120" y="1385773"/>
            <a:ext cx="4052265" cy="2880320"/>
          </a:xfrm>
          <a:prstGeom prst="rect">
            <a:avLst/>
          </a:prstGeom>
          <a:ln>
            <a:noFill/>
          </a:ln>
          <a:effectLst>
            <a:outerShdw blurRad="190500" algn="tl" rotWithShape="0">
              <a:srgbClr val="000000">
                <a:alpha val="70000"/>
              </a:srgbClr>
            </a:outerShdw>
          </a:effectLst>
        </p:spPr>
      </p:pic>
      <p:sp>
        <p:nvSpPr>
          <p:cNvPr id="6" name="矩形 5">
            <a:extLst>
              <a:ext uri="{FF2B5EF4-FFF2-40B4-BE49-F238E27FC236}">
                <a16:creationId xmlns:a16="http://schemas.microsoft.com/office/drawing/2014/main" id="{18114947-9452-4A54-97C4-123B95C0A43D}"/>
              </a:ext>
            </a:extLst>
          </p:cNvPr>
          <p:cNvSpPr>
            <a:spLocks noChangeArrowheads="1"/>
          </p:cNvSpPr>
          <p:nvPr/>
        </p:nvSpPr>
        <p:spPr bwMode="auto">
          <a:xfrm>
            <a:off x="122015" y="4632339"/>
            <a:ext cx="4449985" cy="1938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0" hangingPunct="0"/>
            <a:r>
              <a:rPr lang="zh-CN" altLang="en-US" sz="2400" dirty="0">
                <a:latin typeface="黑体" panose="02010609060101010101" pitchFamily="49" charset="-122"/>
                <a:ea typeface="黑体" panose="02010609060101010101" pitchFamily="49" charset="-122"/>
              </a:rPr>
              <a:t>虽然中国为当今世界第二大经济体，有庞大的工业制造业体系，但面临</a:t>
            </a:r>
            <a:r>
              <a:rPr lang="zh-CN" altLang="en-US" sz="2400" b="1" dirty="0">
                <a:solidFill>
                  <a:srgbClr val="FF0000"/>
                </a:solidFill>
                <a:latin typeface="黑体" panose="02010609060101010101" pitchFamily="49" charset="-122"/>
                <a:ea typeface="黑体" panose="02010609060101010101" pitchFamily="49" charset="-122"/>
              </a:rPr>
              <a:t>高端制造业总体水平不足、科技成果转化不充分、低端产能过剩</a:t>
            </a:r>
            <a:r>
              <a:rPr lang="zh-CN" altLang="en-US" sz="2400" dirty="0">
                <a:latin typeface="黑体" panose="02010609060101010101" pitchFamily="49" charset="-122"/>
                <a:ea typeface="黑体" panose="02010609060101010101" pitchFamily="49" charset="-122"/>
              </a:rPr>
              <a:t>等问题。</a:t>
            </a:r>
          </a:p>
        </p:txBody>
      </p:sp>
    </p:spTree>
    <p:extLst>
      <p:ext uri="{BB962C8B-B14F-4D97-AF65-F5344CB8AC3E}">
        <p14:creationId xmlns:p14="http://schemas.microsoft.com/office/powerpoint/2010/main" val="135596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0FE46F8-8798-47A6-A4D6-FD273BF326B9}"/>
              </a:ext>
            </a:extLst>
          </p:cNvPr>
          <p:cNvSpPr txBox="1"/>
          <p:nvPr/>
        </p:nvSpPr>
        <p:spPr>
          <a:xfrm>
            <a:off x="2771800" y="2598003"/>
            <a:ext cx="4896544" cy="830997"/>
          </a:xfrm>
          <a:prstGeom prst="rect">
            <a:avLst/>
          </a:prstGeom>
          <a:noFill/>
        </p:spPr>
        <p:txBody>
          <a:bodyPr wrap="square" rtlCol="0">
            <a:spAutoFit/>
          </a:bodyPr>
          <a:lstStyle/>
          <a:p>
            <a:pPr algn="l"/>
            <a:r>
              <a:rPr lang="en-US" altLang="zh-CN" sz="4800" b="0" dirty="0">
                <a:solidFill>
                  <a:srgbClr val="0000FF"/>
                </a:solidFill>
                <a:latin typeface="Times New Roman" panose="02020603050405020304" pitchFamily="18" charset="0"/>
                <a:cs typeface="Times New Roman" panose="02020603050405020304" pitchFamily="18" charset="0"/>
              </a:rPr>
              <a:t>How to study.</a:t>
            </a:r>
            <a:endParaRPr lang="zh-CN" altLang="en-US" sz="4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2230352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9510921-983D-496C-99EB-939BC6D4B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82969"/>
            <a:ext cx="7704856" cy="5670882"/>
          </a:xfrm>
          <a:prstGeom prst="rect">
            <a:avLst/>
          </a:prstGeom>
        </p:spPr>
      </p:pic>
      <p:sp>
        <p:nvSpPr>
          <p:cNvPr id="2" name="箭头: 下 1">
            <a:extLst>
              <a:ext uri="{FF2B5EF4-FFF2-40B4-BE49-F238E27FC236}">
                <a16:creationId xmlns:a16="http://schemas.microsoft.com/office/drawing/2014/main" id="{E8C74417-014E-436F-9F08-F63D6067D052}"/>
              </a:ext>
            </a:extLst>
          </p:cNvPr>
          <p:cNvSpPr/>
          <p:nvPr/>
        </p:nvSpPr>
        <p:spPr>
          <a:xfrm rot="19417802">
            <a:off x="6698504" y="4743133"/>
            <a:ext cx="332474" cy="10800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DCC6AE2A-6188-47CA-941B-2BF46D403CE1}"/>
              </a:ext>
            </a:extLst>
          </p:cNvPr>
          <p:cNvSpPr txBox="1"/>
          <p:nvPr/>
        </p:nvSpPr>
        <p:spPr>
          <a:xfrm>
            <a:off x="6475747" y="5713388"/>
            <a:ext cx="2467736" cy="954107"/>
          </a:xfrm>
          <a:prstGeom prst="rect">
            <a:avLst/>
          </a:prstGeom>
          <a:noFill/>
        </p:spPr>
        <p:txBody>
          <a:bodyPr wrap="square" rtlCol="0">
            <a:spAutoFit/>
          </a:bodyPr>
          <a:lstStyle/>
          <a:p>
            <a:pPr algn="l"/>
            <a:r>
              <a:rPr lang="en-US" altLang="zh-CN" sz="2800" dirty="0">
                <a:solidFill>
                  <a:srgbClr val="0000FF"/>
                </a:solidFill>
                <a:latin typeface="+mn-ea"/>
                <a:ea typeface="+mn-ea"/>
              </a:rPr>
              <a:t>Network</a:t>
            </a:r>
          </a:p>
          <a:p>
            <a:pPr algn="l"/>
            <a:r>
              <a:rPr lang="en-US" altLang="zh-CN" sz="2800" dirty="0">
                <a:solidFill>
                  <a:srgbClr val="0000FF"/>
                </a:solidFill>
                <a:latin typeface="+mn-ea"/>
                <a:ea typeface="+mn-ea"/>
              </a:rPr>
              <a:t>Wired/Wireless</a:t>
            </a:r>
            <a:endParaRPr lang="zh-CN" altLang="en-US" sz="2800" dirty="0">
              <a:solidFill>
                <a:srgbClr val="0000FF"/>
              </a:solidFill>
              <a:latin typeface="+mn-ea"/>
              <a:ea typeface="+mn-ea"/>
            </a:endParaRPr>
          </a:p>
        </p:txBody>
      </p:sp>
    </p:spTree>
    <p:extLst>
      <p:ext uri="{BB962C8B-B14F-4D97-AF65-F5344CB8AC3E}">
        <p14:creationId xmlns:p14="http://schemas.microsoft.com/office/powerpoint/2010/main" val="2462165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Rectangle 2"/>
          <p:cNvSpPr>
            <a:spLocks noGrp="1" noChangeArrowheads="1"/>
          </p:cNvSpPr>
          <p:nvPr>
            <p:ph type="title"/>
          </p:nvPr>
        </p:nvSpPr>
        <p:spPr>
          <a:xfrm>
            <a:off x="179512" y="843886"/>
            <a:ext cx="8172400" cy="1653082"/>
          </a:xfrm>
        </p:spPr>
        <p:txBody>
          <a:bodyPr>
            <a:normAutofit fontScale="90000"/>
          </a:bodyPr>
          <a:lstStyle/>
          <a:p>
            <a:pPr eaLnBrk="1" hangingPunct="1"/>
            <a:r>
              <a:rPr lang="en-US" sz="4000" dirty="0"/>
              <a:t>Measurement – </a:t>
            </a:r>
            <a:r>
              <a:rPr lang="en-US" sz="4000" dirty="0">
                <a:solidFill>
                  <a:srgbClr val="FF0000"/>
                </a:solidFill>
              </a:rPr>
              <a:t>It is no longer as simple and straightforward as before any more! WWWWWH issues</a:t>
            </a:r>
          </a:p>
        </p:txBody>
      </p:sp>
      <p:sp>
        <p:nvSpPr>
          <p:cNvPr id="66566" name="Rectangle 3"/>
          <p:cNvSpPr>
            <a:spLocks noGrp="1" noChangeArrowheads="1"/>
          </p:cNvSpPr>
          <p:nvPr>
            <p:ph type="body" idx="1"/>
          </p:nvPr>
        </p:nvSpPr>
        <p:spPr>
          <a:xfrm>
            <a:off x="361711" y="2761927"/>
            <a:ext cx="4427985" cy="3412455"/>
          </a:xfrm>
        </p:spPr>
        <p:txBody>
          <a:bodyPr>
            <a:noAutofit/>
          </a:bodyPr>
          <a:lstStyle/>
          <a:p>
            <a:pPr eaLnBrk="1" hangingPunct="1"/>
            <a:r>
              <a:rPr lang="en-US" sz="2800" dirty="0">
                <a:solidFill>
                  <a:srgbClr val="FF0000"/>
                </a:solidFill>
                <a:latin typeface="Times New Roman" panose="02020603050405020304" pitchFamily="18" charset="0"/>
                <a:cs typeface="Times New Roman" panose="02020603050405020304" pitchFamily="18" charset="0"/>
              </a:rPr>
              <a:t>W</a:t>
            </a:r>
            <a:r>
              <a:rPr lang="en-US" sz="2800" dirty="0">
                <a:latin typeface="Times New Roman" panose="02020603050405020304" pitchFamily="18" charset="0"/>
                <a:cs typeface="Times New Roman" panose="02020603050405020304" pitchFamily="18" charset="0"/>
              </a:rPr>
              <a:t>hy measure?</a:t>
            </a:r>
          </a:p>
          <a:p>
            <a:pPr eaLnBrk="1" hangingPunct="1"/>
            <a:r>
              <a:rPr lang="en-US" sz="2800" dirty="0">
                <a:solidFill>
                  <a:srgbClr val="FF0000"/>
                </a:solidFill>
                <a:latin typeface="Times New Roman" panose="02020603050405020304" pitchFamily="18" charset="0"/>
                <a:cs typeface="Times New Roman" panose="02020603050405020304" pitchFamily="18" charset="0"/>
              </a:rPr>
              <a:t>W</a:t>
            </a:r>
            <a:r>
              <a:rPr lang="en-US" sz="2800" dirty="0">
                <a:latin typeface="Times New Roman" panose="02020603050405020304" pitchFamily="18" charset="0"/>
                <a:cs typeface="Times New Roman" panose="02020603050405020304" pitchFamily="18" charset="0"/>
              </a:rPr>
              <a:t>hat to measure?</a:t>
            </a:r>
          </a:p>
          <a:p>
            <a:pPr eaLnBrk="1" hangingPunct="1"/>
            <a:r>
              <a:rPr lang="en-US" sz="2800" dirty="0">
                <a:solidFill>
                  <a:srgbClr val="FF0000"/>
                </a:solidFill>
                <a:latin typeface="Times New Roman" panose="02020603050405020304" pitchFamily="18" charset="0"/>
                <a:cs typeface="Times New Roman" panose="02020603050405020304" pitchFamily="18" charset="0"/>
              </a:rPr>
              <a:t>W</a:t>
            </a:r>
            <a:r>
              <a:rPr lang="en-US" sz="2800" dirty="0">
                <a:latin typeface="Times New Roman" panose="02020603050405020304" pitchFamily="18" charset="0"/>
                <a:cs typeface="Times New Roman" panose="02020603050405020304" pitchFamily="18" charset="0"/>
              </a:rPr>
              <a:t>ho to measure</a:t>
            </a:r>
          </a:p>
          <a:p>
            <a:pPr eaLnBrk="1" hangingPunct="1"/>
            <a:r>
              <a:rPr lang="en-US" sz="2800" dirty="0">
                <a:solidFill>
                  <a:srgbClr val="FF0000"/>
                </a:solidFill>
                <a:latin typeface="Times New Roman" panose="02020603050405020304" pitchFamily="18" charset="0"/>
                <a:cs typeface="Times New Roman" panose="02020603050405020304" pitchFamily="18" charset="0"/>
              </a:rPr>
              <a:t>W</a:t>
            </a:r>
            <a:r>
              <a:rPr lang="en-US" sz="2800" dirty="0">
                <a:latin typeface="Times New Roman" panose="02020603050405020304" pitchFamily="18" charset="0"/>
                <a:cs typeface="Times New Roman" panose="02020603050405020304" pitchFamily="18" charset="0"/>
              </a:rPr>
              <a:t>here to measure?</a:t>
            </a:r>
          </a:p>
          <a:p>
            <a:pPr eaLnBrk="1" hangingPunct="1"/>
            <a:r>
              <a:rPr lang="en-US" sz="2800" dirty="0">
                <a:solidFill>
                  <a:srgbClr val="FF0000"/>
                </a:solidFill>
                <a:latin typeface="Times New Roman" panose="02020603050405020304" pitchFamily="18" charset="0"/>
                <a:cs typeface="Times New Roman" panose="02020603050405020304" pitchFamily="18" charset="0"/>
              </a:rPr>
              <a:t>W</a:t>
            </a:r>
            <a:r>
              <a:rPr lang="en-US" sz="2800" dirty="0">
                <a:latin typeface="Times New Roman" panose="02020603050405020304" pitchFamily="18" charset="0"/>
                <a:cs typeface="Times New Roman" panose="02020603050405020304" pitchFamily="18" charset="0"/>
              </a:rPr>
              <a:t>hen to measure?</a:t>
            </a:r>
          </a:p>
          <a:p>
            <a:pPr eaLnBrk="1" hangingPunct="1"/>
            <a:r>
              <a:rPr lang="en-US" sz="2800" dirty="0">
                <a:solidFill>
                  <a:srgbClr val="FF0000"/>
                </a:solidFill>
                <a:latin typeface="Times New Roman" panose="02020603050405020304" pitchFamily="18" charset="0"/>
                <a:cs typeface="Times New Roman" panose="02020603050405020304" pitchFamily="18" charset="0"/>
              </a:rPr>
              <a:t>H</a:t>
            </a:r>
            <a:r>
              <a:rPr lang="en-US" sz="2800" dirty="0">
                <a:latin typeface="Times New Roman" panose="02020603050405020304" pitchFamily="18" charset="0"/>
                <a:cs typeface="Times New Roman" panose="02020603050405020304" pitchFamily="18" charset="0"/>
              </a:rPr>
              <a:t>ow to measure?</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3" y="2715608"/>
            <a:ext cx="4444885" cy="341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a:extLst>
              <a:ext uri="{FF2B5EF4-FFF2-40B4-BE49-F238E27FC236}">
                <a16:creationId xmlns:a16="http://schemas.microsoft.com/office/drawing/2014/main" id="{55B00A11-5108-433C-98D6-92AB2BA15031}"/>
              </a:ext>
            </a:extLst>
          </p:cNvPr>
          <p:cNvSpPr txBox="1"/>
          <p:nvPr/>
        </p:nvSpPr>
        <p:spPr>
          <a:xfrm>
            <a:off x="3292032" y="198615"/>
            <a:ext cx="3456384" cy="523220"/>
          </a:xfrm>
          <a:prstGeom prst="rect">
            <a:avLst/>
          </a:prstGeom>
          <a:noFill/>
        </p:spPr>
        <p:txBody>
          <a:bodyPr wrap="square" rtlCol="0">
            <a:spAutoFit/>
          </a:bodyPr>
          <a:lstStyle/>
          <a:p>
            <a:pPr algn="l"/>
            <a:r>
              <a:rPr lang="en-US" altLang="zh-CN" sz="2800" b="0" dirty="0">
                <a:solidFill>
                  <a:srgbClr val="0000FF"/>
                </a:solidFill>
                <a:latin typeface="Times New Roman" panose="02020603050405020304" pitchFamily="18" charset="0"/>
                <a:cs typeface="Times New Roman" panose="02020603050405020304" pitchFamily="18" charset="0"/>
              </a:rPr>
              <a:t>How to study</a:t>
            </a:r>
            <a:endParaRPr lang="zh-CN" altLang="en-US" sz="2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1982073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70"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4240" y="166409"/>
            <a:ext cx="8785225" cy="2952750"/>
          </a:xfrm>
        </p:spPr>
      </p:pic>
      <p:sp>
        <p:nvSpPr>
          <p:cNvPr id="850948" name="Rectangle 4"/>
          <p:cNvSpPr>
            <a:spLocks noChangeArrowheads="1"/>
          </p:cNvSpPr>
          <p:nvPr/>
        </p:nvSpPr>
        <p:spPr bwMode="auto">
          <a:xfrm>
            <a:off x="107504" y="4365104"/>
            <a:ext cx="8892480" cy="2099608"/>
          </a:xfrm>
          <a:prstGeom prst="rect">
            <a:avLst/>
          </a:prstGeom>
          <a:noFill/>
          <a:ln w="9525">
            <a:noFill/>
            <a:miter lim="800000"/>
            <a:headEnd/>
            <a:tailEnd/>
          </a:ln>
          <a:effectLst/>
        </p:spPr>
        <p:txBody>
          <a:bodyPr anchor="ctr"/>
          <a:lstStyle/>
          <a:p>
            <a:pPr algn="l">
              <a:defRPr/>
            </a:pPr>
            <a:r>
              <a:rPr lang="en-US" sz="2400" dirty="0">
                <a:solidFill>
                  <a:schemeClr val="tx2"/>
                </a:solidFill>
                <a:latin typeface="Times New Roman" pitchFamily="18" charset="0"/>
              </a:rPr>
              <a:t>x2: </a:t>
            </a:r>
            <a:r>
              <a:rPr lang="en-US" sz="2400" dirty="0">
                <a:solidFill>
                  <a:srgbClr val="FF0000"/>
                </a:solidFill>
                <a:latin typeface="Times New Roman" pitchFamily="18" charset="0"/>
              </a:rPr>
              <a:t>collocated or </a:t>
            </a:r>
            <a:r>
              <a:rPr lang="en-US" sz="2400" dirty="0" err="1">
                <a:solidFill>
                  <a:srgbClr val="FF0000"/>
                </a:solidFill>
                <a:latin typeface="Times New Roman" pitchFamily="18" charset="0"/>
              </a:rPr>
              <a:t>noncollocated</a:t>
            </a:r>
            <a:endParaRPr lang="en-US" sz="2400" dirty="0">
              <a:solidFill>
                <a:srgbClr val="FF0000"/>
              </a:solidFill>
              <a:latin typeface="Times New Roman" pitchFamily="18" charset="0"/>
            </a:endParaRPr>
          </a:p>
          <a:p>
            <a:pPr algn="l">
              <a:defRPr/>
            </a:pPr>
            <a:r>
              <a:rPr lang="en-US" altLang="zh-CN" sz="2400" dirty="0">
                <a:solidFill>
                  <a:schemeClr val="tx2"/>
                </a:solidFill>
                <a:latin typeface="Times New Roman" pitchFamily="18" charset="0"/>
              </a:rPr>
              <a:t>x2: </a:t>
            </a:r>
            <a:r>
              <a:rPr lang="en-US" altLang="zh-CN" sz="2400" dirty="0">
                <a:solidFill>
                  <a:srgbClr val="FF0000"/>
                </a:solidFill>
                <a:latin typeface="Times New Roman" pitchFamily="18" charset="0"/>
              </a:rPr>
              <a:t>Mobile or Static</a:t>
            </a:r>
            <a:endParaRPr lang="en-US" sz="2400" dirty="0">
              <a:solidFill>
                <a:srgbClr val="FF0000"/>
              </a:solidFill>
              <a:latin typeface="Times New Roman" pitchFamily="18" charset="0"/>
            </a:endParaRPr>
          </a:p>
          <a:p>
            <a:pPr algn="l">
              <a:defRPr/>
            </a:pPr>
            <a:r>
              <a:rPr lang="en-US" altLang="zh-CN" sz="2400" dirty="0">
                <a:solidFill>
                  <a:schemeClr val="tx2"/>
                </a:solidFill>
                <a:latin typeface="Times New Roman" pitchFamily="18" charset="0"/>
              </a:rPr>
              <a:t>x4: </a:t>
            </a:r>
            <a:r>
              <a:rPr lang="en-US" sz="2400" dirty="0">
                <a:solidFill>
                  <a:srgbClr val="FF0000"/>
                </a:solidFill>
                <a:latin typeface="Times New Roman" pitchFamily="18" charset="0"/>
              </a:rPr>
              <a:t>communicating (sensor-to-sensor, actuator-to-actuator, sensor-to actuator, actuator-to-sensor). </a:t>
            </a:r>
          </a:p>
          <a:p>
            <a:pPr algn="l">
              <a:defRPr/>
            </a:pPr>
            <a:r>
              <a:rPr lang="en-US" sz="2400" dirty="0">
                <a:solidFill>
                  <a:srgbClr val="FF0000"/>
                </a:solidFill>
                <a:latin typeface="Times New Roman" pitchFamily="18" charset="0"/>
              </a:rPr>
              <a:t>So, total cases: </a:t>
            </a:r>
            <a:r>
              <a:rPr lang="en-US" sz="2400" dirty="0">
                <a:solidFill>
                  <a:schemeClr val="tx2"/>
                </a:solidFill>
                <a:latin typeface="Times New Roman" pitchFamily="18" charset="0"/>
              </a:rPr>
              <a:t>2x2x5x5x2x4=800. (</a:t>
            </a:r>
            <a:r>
              <a:rPr lang="en-US" sz="2400" b="1" u="sng" dirty="0">
                <a:solidFill>
                  <a:srgbClr val="00FF00"/>
                </a:solidFill>
                <a:effectLst>
                  <a:outerShdw blurRad="38100" dist="38100" dir="2700000" algn="tl">
                    <a:srgbClr val="000000">
                      <a:alpha val="43137"/>
                    </a:srgbClr>
                  </a:outerShdw>
                </a:effectLst>
                <a:latin typeface="Times New Roman" pitchFamily="18" charset="0"/>
              </a:rPr>
              <a:t>PhDs</a:t>
            </a:r>
            <a:r>
              <a:rPr lang="en-US" sz="2400" dirty="0">
                <a:solidFill>
                  <a:schemeClr val="tx2"/>
                </a:solidFill>
                <a:latin typeface="Times New Roman" pitchFamily="18" charset="0"/>
              </a:rPr>
              <a:t>)</a:t>
            </a:r>
            <a:r>
              <a:rPr lang="en-US" sz="2400" dirty="0">
                <a:solidFill>
                  <a:srgbClr val="FF0000"/>
                </a:solidFill>
                <a:latin typeface="Times New Roman" pitchFamily="18" charset="0"/>
              </a:rPr>
              <a:t> </a:t>
            </a:r>
            <a:endParaRPr lang="en-US" sz="2400" u="sng" dirty="0">
              <a:solidFill>
                <a:schemeClr val="accent2"/>
              </a:solidFill>
              <a:effectLst>
                <a:outerShdw blurRad="38100" dist="38100" dir="2700000" algn="tl">
                  <a:srgbClr val="C0C0C0"/>
                </a:outerShdw>
              </a:effectLst>
              <a:latin typeface="Times New Roman" pitchFamily="18" charset="0"/>
            </a:endParaRPr>
          </a:p>
        </p:txBody>
      </p:sp>
      <p:sp>
        <p:nvSpPr>
          <p:cNvPr id="62472" name="Text Box 5"/>
          <p:cNvSpPr txBox="1">
            <a:spLocks noChangeArrowheads="1"/>
          </p:cNvSpPr>
          <p:nvPr/>
        </p:nvSpPr>
        <p:spPr bwMode="auto">
          <a:xfrm>
            <a:off x="2950478" y="2974697"/>
            <a:ext cx="2879725" cy="5143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filament</a:t>
            </a:r>
          </a:p>
        </p:txBody>
      </p:sp>
      <p:sp>
        <p:nvSpPr>
          <p:cNvPr id="62473" name="Text Box 6"/>
          <p:cNvSpPr txBox="1">
            <a:spLocks noChangeArrowheads="1"/>
          </p:cNvSpPr>
          <p:nvPr/>
        </p:nvSpPr>
        <p:spPr bwMode="auto">
          <a:xfrm>
            <a:off x="5830203" y="2974697"/>
            <a:ext cx="2879725" cy="5143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filament</a:t>
            </a:r>
          </a:p>
        </p:txBody>
      </p:sp>
      <p:sp>
        <p:nvSpPr>
          <p:cNvPr id="62474" name="Text Box 7"/>
          <p:cNvSpPr txBox="1">
            <a:spLocks noChangeArrowheads="1"/>
          </p:cNvSpPr>
          <p:nvPr/>
        </p:nvSpPr>
        <p:spPr bwMode="auto">
          <a:xfrm>
            <a:off x="2950478" y="3550959"/>
            <a:ext cx="2879725" cy="5143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dirty="0"/>
              <a:t>Boundary</a:t>
            </a:r>
          </a:p>
        </p:txBody>
      </p:sp>
      <p:sp>
        <p:nvSpPr>
          <p:cNvPr id="62475" name="Text Box 8"/>
          <p:cNvSpPr txBox="1">
            <a:spLocks noChangeArrowheads="1"/>
          </p:cNvSpPr>
          <p:nvPr/>
        </p:nvSpPr>
        <p:spPr bwMode="auto">
          <a:xfrm>
            <a:off x="5830203" y="3550959"/>
            <a:ext cx="2879725" cy="514350"/>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eaLnBrk="1" hangingPunct="1"/>
            <a:r>
              <a:rPr lang="en-US"/>
              <a:t>Boundary</a:t>
            </a:r>
          </a:p>
        </p:txBody>
      </p:sp>
      <p:sp>
        <p:nvSpPr>
          <p:cNvPr id="62476" name="Oval 9"/>
          <p:cNvSpPr>
            <a:spLocks noChangeArrowheads="1"/>
          </p:cNvSpPr>
          <p:nvPr/>
        </p:nvSpPr>
        <p:spPr bwMode="auto">
          <a:xfrm>
            <a:off x="2592022" y="825221"/>
            <a:ext cx="3022330" cy="3518322"/>
          </a:xfrm>
          <a:prstGeom prst="ellipse">
            <a:avLst/>
          </a:prstGeom>
          <a:noFill/>
          <a:ln w="762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p>
        </p:txBody>
      </p:sp>
      <p:sp>
        <p:nvSpPr>
          <p:cNvPr id="62477" name="Oval 10"/>
          <p:cNvSpPr>
            <a:spLocks noChangeArrowheads="1"/>
          </p:cNvSpPr>
          <p:nvPr/>
        </p:nvSpPr>
        <p:spPr bwMode="auto">
          <a:xfrm>
            <a:off x="5415048" y="773628"/>
            <a:ext cx="3457574" cy="3569915"/>
          </a:xfrm>
          <a:prstGeom prst="ellipse">
            <a:avLst/>
          </a:prstGeom>
          <a:noFill/>
          <a:ln w="762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Tree>
    <p:extLst>
      <p:ext uri="{BB962C8B-B14F-4D97-AF65-F5344CB8AC3E}">
        <p14:creationId xmlns:p14="http://schemas.microsoft.com/office/powerpoint/2010/main" val="444129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2"/>
          <p:cNvSpPr>
            <a:spLocks noGrp="1" noChangeArrowheads="1"/>
          </p:cNvSpPr>
          <p:nvPr>
            <p:ph type="title"/>
          </p:nvPr>
        </p:nvSpPr>
        <p:spPr>
          <a:xfrm>
            <a:off x="3563888" y="570812"/>
            <a:ext cx="6912768" cy="576113"/>
          </a:xfrm>
        </p:spPr>
        <p:txBody>
          <a:bodyPr/>
          <a:lstStyle/>
          <a:p>
            <a:pPr eaLnBrk="1" hangingPunct="1"/>
            <a:r>
              <a:rPr lang="en-US" dirty="0"/>
              <a:t>Example-1</a:t>
            </a:r>
          </a:p>
        </p:txBody>
      </p:sp>
      <p:sp>
        <p:nvSpPr>
          <p:cNvPr id="3079" name="Rectangle 3"/>
          <p:cNvSpPr>
            <a:spLocks noGrp="1" noChangeArrowheads="1"/>
          </p:cNvSpPr>
          <p:nvPr>
            <p:ph type="body" sz="half" idx="1"/>
          </p:nvPr>
        </p:nvSpPr>
        <p:spPr>
          <a:xfrm>
            <a:off x="172309" y="1567696"/>
            <a:ext cx="4968875" cy="4321175"/>
          </a:xfrm>
          <a:noFill/>
        </p:spPr>
        <p:txBody>
          <a:bodyPr/>
          <a:lstStyle/>
          <a:p>
            <a:pPr eaLnBrk="1" hangingPunct="1">
              <a:lnSpc>
                <a:spcPct val="90000"/>
              </a:lnSpc>
              <a:spcBef>
                <a:spcPct val="0"/>
              </a:spcBef>
              <a:buFontTx/>
              <a:buNone/>
            </a:pPr>
            <a:r>
              <a:rPr lang="en-US" altLang="ja-JP" sz="2800" dirty="0">
                <a:ea typeface="ＭＳ Ｐゴシック" pitchFamily="34" charset="-128"/>
              </a:rPr>
              <a:t>For a simple room heater control system, we have</a:t>
            </a:r>
          </a:p>
          <a:p>
            <a:pPr eaLnBrk="1" hangingPunct="1">
              <a:lnSpc>
                <a:spcPct val="90000"/>
              </a:lnSpc>
              <a:spcBef>
                <a:spcPct val="0"/>
              </a:spcBef>
            </a:pPr>
            <a:r>
              <a:rPr lang="en-US" altLang="ja-JP" sz="2800" dirty="0">
                <a:ea typeface="ＭＳ Ｐゴシック" pitchFamily="34" charset="-128"/>
              </a:rPr>
              <a:t>one </a:t>
            </a:r>
            <a:r>
              <a:rPr lang="en-US" altLang="ja-JP" sz="2800" dirty="0">
                <a:solidFill>
                  <a:srgbClr val="0000FF"/>
                </a:solidFill>
                <a:ea typeface="ＭＳ Ｐゴシック" pitchFamily="34" charset="-128"/>
              </a:rPr>
              <a:t>static point-wise </a:t>
            </a:r>
            <a:r>
              <a:rPr lang="en-US" altLang="ja-JP" sz="2800" dirty="0">
                <a:ea typeface="ＭＳ Ｐゴシック" pitchFamily="34" charset="-128"/>
              </a:rPr>
              <a:t>sensor (thermostat)</a:t>
            </a:r>
          </a:p>
          <a:p>
            <a:pPr eaLnBrk="1" hangingPunct="1">
              <a:lnSpc>
                <a:spcPct val="90000"/>
              </a:lnSpc>
              <a:spcBef>
                <a:spcPct val="0"/>
              </a:spcBef>
            </a:pPr>
            <a:r>
              <a:rPr lang="en-US" altLang="ja-JP" sz="2800" dirty="0">
                <a:ea typeface="ＭＳ Ｐゴシック" pitchFamily="34" charset="-128"/>
              </a:rPr>
              <a:t>one </a:t>
            </a:r>
            <a:r>
              <a:rPr lang="en-US" altLang="ja-JP" sz="2800" dirty="0">
                <a:solidFill>
                  <a:srgbClr val="0000FF"/>
                </a:solidFill>
                <a:ea typeface="ＭＳ Ｐゴシック" pitchFamily="34" charset="-128"/>
              </a:rPr>
              <a:t>static zonal </a:t>
            </a:r>
            <a:r>
              <a:rPr lang="en-US" altLang="ja-JP" sz="2800" dirty="0">
                <a:ea typeface="ＭＳ Ｐゴシック" pitchFamily="34" charset="-128"/>
              </a:rPr>
              <a:t>actuator (heater). </a:t>
            </a:r>
          </a:p>
          <a:p>
            <a:pPr eaLnBrk="1" hangingPunct="1">
              <a:lnSpc>
                <a:spcPct val="90000"/>
              </a:lnSpc>
              <a:spcBef>
                <a:spcPct val="0"/>
              </a:spcBef>
            </a:pPr>
            <a:r>
              <a:rPr lang="en-US" altLang="ja-JP" sz="2800" dirty="0">
                <a:ea typeface="ＭＳ Ｐゴシック" pitchFamily="34" charset="-128"/>
              </a:rPr>
              <a:t>In this case, sensor and actuator are placed at different places, also known as “</a:t>
            </a:r>
            <a:r>
              <a:rPr lang="en-US" altLang="ja-JP" sz="2800" dirty="0">
                <a:solidFill>
                  <a:srgbClr val="FF0000"/>
                </a:solidFill>
                <a:ea typeface="ＭＳ Ｐゴシック" pitchFamily="34" charset="-128"/>
              </a:rPr>
              <a:t>non-collocated</a:t>
            </a:r>
            <a:r>
              <a:rPr lang="en-US" altLang="ja-JP" sz="2800" dirty="0">
                <a:ea typeface="ＭＳ Ｐゴシック" pitchFamily="34" charset="-128"/>
              </a:rPr>
              <a:t>”. </a:t>
            </a:r>
          </a:p>
        </p:txBody>
      </p:sp>
      <p:graphicFrame>
        <p:nvGraphicFramePr>
          <p:cNvPr id="3074" name="Object 4"/>
          <p:cNvGraphicFramePr>
            <a:graphicFrameLocks noGrp="1"/>
          </p:cNvGraphicFramePr>
          <p:nvPr>
            <p:ph sz="half" idx="2"/>
            <p:extLst>
              <p:ext uri="{D42A27DB-BD31-4B8C-83A1-F6EECF244321}">
                <p14:modId xmlns:p14="http://schemas.microsoft.com/office/powerpoint/2010/main" val="2080784057"/>
              </p:ext>
            </p:extLst>
          </p:nvPr>
        </p:nvGraphicFramePr>
        <p:xfrm>
          <a:off x="5080709" y="2204864"/>
          <a:ext cx="3890982" cy="3046840"/>
        </p:xfrm>
        <a:graphic>
          <a:graphicData uri="http://schemas.openxmlformats.org/presentationml/2006/ole">
            <mc:AlternateContent xmlns:mc="http://schemas.openxmlformats.org/markup-compatibility/2006">
              <mc:Choice xmlns:v="urn:schemas-microsoft-com:vml" Requires="v">
                <p:oleObj spid="_x0000_s11384" name="ClipArt" r:id="rId4" imgW="3819240" imgH="2725560" progId="MS_ClipArt_Gallery.2">
                  <p:embed/>
                </p:oleObj>
              </mc:Choice>
              <mc:Fallback>
                <p:oleObj name="ClipArt" r:id="rId4" imgW="3819240" imgH="2725560" progId="MS_ClipArt_Gallery.2">
                  <p:embed/>
                  <p:pic>
                    <p:nvPicPr>
                      <p:cNvPr id="3074" name="Object 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709" y="2204864"/>
                        <a:ext cx="3890982" cy="304684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8812953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4" name="Rectangle 2"/>
          <p:cNvSpPr>
            <a:spLocks noGrp="1" noChangeArrowheads="1"/>
          </p:cNvSpPr>
          <p:nvPr>
            <p:ph type="title"/>
          </p:nvPr>
        </p:nvSpPr>
        <p:spPr>
          <a:xfrm>
            <a:off x="685800" y="381000"/>
            <a:ext cx="7772400" cy="1143000"/>
          </a:xfrm>
          <a:noFill/>
        </p:spPr>
        <p:txBody>
          <a:bodyPr anchor="b"/>
          <a:lstStyle/>
          <a:p>
            <a:pPr eaLnBrk="1" hangingPunct="1"/>
            <a:r>
              <a:rPr lang="en-US" altLang="en-US" sz="4800" b="1"/>
              <a:t>ThreatWATCH Concept</a:t>
            </a:r>
            <a:endParaRPr lang="en-US" altLang="en-US" sz="4800"/>
          </a:p>
        </p:txBody>
      </p:sp>
      <p:grpSp>
        <p:nvGrpSpPr>
          <p:cNvPr id="3085" name="Group 3"/>
          <p:cNvGrpSpPr>
            <a:grpSpLocks/>
          </p:cNvGrpSpPr>
          <p:nvPr/>
        </p:nvGrpSpPr>
        <p:grpSpPr bwMode="auto">
          <a:xfrm>
            <a:off x="1371600" y="1524000"/>
            <a:ext cx="6248400" cy="4724400"/>
            <a:chOff x="240" y="768"/>
            <a:chExt cx="4080" cy="3312"/>
          </a:xfrm>
        </p:grpSpPr>
        <p:sp>
          <p:nvSpPr>
            <p:cNvPr id="3087" name="Rectangle 4"/>
            <p:cNvSpPr>
              <a:spLocks noChangeArrowheads="1"/>
            </p:cNvSpPr>
            <p:nvPr/>
          </p:nvSpPr>
          <p:spPr bwMode="auto">
            <a:xfrm>
              <a:off x="1392" y="768"/>
              <a:ext cx="2928" cy="1968"/>
            </a:xfrm>
            <a:prstGeom prst="rect">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3088" name="Group 5"/>
            <p:cNvGrpSpPr>
              <a:grpSpLocks/>
            </p:cNvGrpSpPr>
            <p:nvPr/>
          </p:nvGrpSpPr>
          <p:grpSpPr bwMode="auto">
            <a:xfrm>
              <a:off x="2112" y="1248"/>
              <a:ext cx="1968" cy="1344"/>
              <a:chOff x="2592" y="1584"/>
              <a:chExt cx="1968" cy="1344"/>
            </a:xfrm>
          </p:grpSpPr>
          <p:sp>
            <p:nvSpPr>
              <p:cNvPr id="3321" name="AutoShape 6"/>
              <p:cNvSpPr>
                <a:spLocks noChangeArrowheads="1"/>
              </p:cNvSpPr>
              <p:nvPr/>
            </p:nvSpPr>
            <p:spPr bwMode="auto">
              <a:xfrm rot="3045891">
                <a:off x="3291" y="1077"/>
                <a:ext cx="762" cy="1776"/>
              </a:xfrm>
              <a:prstGeom prst="cloudCallout">
                <a:avLst>
                  <a:gd name="adj1" fmla="val -9463"/>
                  <a:gd name="adj2" fmla="val 30903"/>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rot="10800000" vert="eaVert"/>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Arial" panose="020B0604020202020204" pitchFamily="34" charset="0"/>
                </a:endParaRPr>
              </a:p>
            </p:txBody>
          </p:sp>
          <p:sp>
            <p:nvSpPr>
              <p:cNvPr id="3322" name="AutoShape 7"/>
              <p:cNvSpPr>
                <a:spLocks noChangeArrowheads="1"/>
              </p:cNvSpPr>
              <p:nvPr/>
            </p:nvSpPr>
            <p:spPr bwMode="auto">
              <a:xfrm rot="-1479815">
                <a:off x="2592" y="2064"/>
                <a:ext cx="720" cy="864"/>
              </a:xfrm>
              <a:prstGeom prst="cloudCallout">
                <a:avLst>
                  <a:gd name="adj1" fmla="val -49167"/>
                  <a:gd name="adj2" fmla="val 70023"/>
                </a:avLst>
              </a:prstGeom>
              <a:solidFill>
                <a:srgbClr val="FFFF00"/>
              </a:solidFill>
              <a:ln>
                <a:noFill/>
              </a:ln>
              <a:extLst>
                <a:ext uri="{91240B29-F687-4F45-9708-019B960494DF}">
                  <a14:hiddenLine xmlns:a14="http://schemas.microsoft.com/office/drawing/2010/main" w="9525">
                    <a:solidFill>
                      <a:srgbClr val="000000"/>
                    </a:solidFill>
                    <a:prstDash val="sysDot"/>
                    <a:round/>
                    <a:headEnd/>
                    <a:tailEnd/>
                  </a14:hiddenLine>
                </a:ext>
              </a:extLst>
            </p:spPr>
            <p:txBody>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Arial" panose="020B0604020202020204" pitchFamily="34" charset="0"/>
                </a:endParaRPr>
              </a:p>
            </p:txBody>
          </p:sp>
          <p:sp>
            <p:nvSpPr>
              <p:cNvPr id="3323" name="Oval 8"/>
              <p:cNvSpPr>
                <a:spLocks noChangeArrowheads="1"/>
              </p:cNvSpPr>
              <p:nvPr/>
            </p:nvSpPr>
            <p:spPr bwMode="auto">
              <a:xfrm>
                <a:off x="2784" y="2544"/>
                <a:ext cx="384" cy="240"/>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24" name="Oval 9"/>
              <p:cNvSpPr>
                <a:spLocks noChangeArrowheads="1"/>
              </p:cNvSpPr>
              <p:nvPr/>
            </p:nvSpPr>
            <p:spPr bwMode="auto">
              <a:xfrm>
                <a:off x="2784" y="2352"/>
                <a:ext cx="384" cy="288"/>
              </a:xfrm>
              <a:prstGeom prst="ellipse">
                <a:avLst/>
              </a:pr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sp>
          <p:nvSpPr>
            <p:cNvPr id="3089" name="AutoShape 10"/>
            <p:cNvSpPr>
              <a:spLocks noChangeArrowheads="1"/>
            </p:cNvSpPr>
            <p:nvPr/>
          </p:nvSpPr>
          <p:spPr bwMode="auto">
            <a:xfrm>
              <a:off x="240" y="2736"/>
              <a:ext cx="4080" cy="1344"/>
            </a:xfrm>
            <a:prstGeom prst="parallelogram">
              <a:avLst>
                <a:gd name="adj" fmla="val 75893"/>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nvGrpSpPr>
            <p:cNvPr id="3090" name="Group 11"/>
            <p:cNvGrpSpPr>
              <a:grpSpLocks/>
            </p:cNvGrpSpPr>
            <p:nvPr/>
          </p:nvGrpSpPr>
          <p:grpSpPr bwMode="auto">
            <a:xfrm>
              <a:off x="1776" y="2688"/>
              <a:ext cx="1056" cy="1200"/>
              <a:chOff x="4560" y="1248"/>
              <a:chExt cx="1056" cy="1200"/>
            </a:xfrm>
          </p:grpSpPr>
          <p:pic>
            <p:nvPicPr>
              <p:cNvPr id="3319" name="Picture 12" descr="CITY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6" y="1296"/>
                <a:ext cx="894" cy="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20" name="Rectangle 13"/>
              <p:cNvSpPr>
                <a:spLocks noChangeArrowheads="1"/>
              </p:cNvSpPr>
              <p:nvPr/>
            </p:nvSpPr>
            <p:spPr bwMode="auto">
              <a:xfrm>
                <a:off x="4560" y="1248"/>
                <a:ext cx="1056"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aphicFrame>
          <p:nvGraphicFramePr>
            <p:cNvPr id="3074" name="Object 14"/>
            <p:cNvGraphicFramePr>
              <a:graphicFrameLocks noChangeAspect="1"/>
            </p:cNvGraphicFramePr>
            <p:nvPr/>
          </p:nvGraphicFramePr>
          <p:xfrm>
            <a:off x="2352" y="2736"/>
            <a:ext cx="208" cy="330"/>
          </p:xfrm>
          <a:graphic>
            <a:graphicData uri="http://schemas.openxmlformats.org/presentationml/2006/ole">
              <mc:AlternateContent xmlns:mc="http://schemas.openxmlformats.org/markup-compatibility/2006">
                <mc:Choice xmlns:v="urn:schemas-microsoft-com:vml" Requires="v">
                  <p:oleObj spid="_x0000_s13067" name="Photo Editor Photo" r:id="rId5" imgW="476316" imgH="752381" progId="MSPhotoEd.3">
                    <p:embed/>
                  </p:oleObj>
                </mc:Choice>
                <mc:Fallback>
                  <p:oleObj name="Photo Editor Photo" r:id="rId5" imgW="476316" imgH="752381" progId="MSPhotoEd.3">
                    <p:embed/>
                    <p:pic>
                      <p:nvPicPr>
                        <p:cNvPr id="3074"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736"/>
                          <a:ext cx="20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5" name="Object 15"/>
            <p:cNvGraphicFramePr>
              <a:graphicFrameLocks noChangeAspect="1"/>
            </p:cNvGraphicFramePr>
            <p:nvPr/>
          </p:nvGraphicFramePr>
          <p:xfrm>
            <a:off x="3264" y="1584"/>
            <a:ext cx="480" cy="254"/>
          </p:xfrm>
          <a:graphic>
            <a:graphicData uri="http://schemas.openxmlformats.org/presentationml/2006/ole">
              <mc:AlternateContent xmlns:mc="http://schemas.openxmlformats.org/markup-compatibility/2006">
                <mc:Choice xmlns:v="urn:schemas-microsoft-com:vml" Requires="v">
                  <p:oleObj spid="_x0000_s13068" name="Photo Editor Photo" r:id="rId7" imgW="952633" imgH="504762" progId="MSPhotoEd.3">
                    <p:embed/>
                  </p:oleObj>
                </mc:Choice>
                <mc:Fallback>
                  <p:oleObj name="Photo Editor Photo" r:id="rId7" imgW="952633" imgH="504762" progId="MSPhotoEd.3">
                    <p:embed/>
                    <p:pic>
                      <p:nvPicPr>
                        <p:cNvPr id="3075"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4" y="1584"/>
                          <a:ext cx="48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6" name="Object 16"/>
            <p:cNvGraphicFramePr>
              <a:graphicFrameLocks noChangeAspect="1"/>
            </p:cNvGraphicFramePr>
            <p:nvPr/>
          </p:nvGraphicFramePr>
          <p:xfrm>
            <a:off x="3360" y="1008"/>
            <a:ext cx="240" cy="127"/>
          </p:xfrm>
          <a:graphic>
            <a:graphicData uri="http://schemas.openxmlformats.org/presentationml/2006/ole">
              <mc:AlternateContent xmlns:mc="http://schemas.openxmlformats.org/markup-compatibility/2006">
                <mc:Choice xmlns:v="urn:schemas-microsoft-com:vml" Requires="v">
                  <p:oleObj spid="_x0000_s13069" name="Photo Editor Photo" r:id="rId9" imgW="952633" imgH="504762" progId="MSPhotoEd.3">
                    <p:embed/>
                  </p:oleObj>
                </mc:Choice>
                <mc:Fallback>
                  <p:oleObj name="Photo Editor Photo" r:id="rId9" imgW="952633" imgH="504762" progId="MSPhotoEd.3">
                    <p:embed/>
                    <p:pic>
                      <p:nvPicPr>
                        <p:cNvPr id="3076"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60" y="1008"/>
                          <a:ext cx="240"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7" name="Object 17"/>
            <p:cNvGraphicFramePr>
              <a:graphicFrameLocks noChangeAspect="1"/>
            </p:cNvGraphicFramePr>
            <p:nvPr/>
          </p:nvGraphicFramePr>
          <p:xfrm>
            <a:off x="3792" y="1104"/>
            <a:ext cx="240" cy="127"/>
          </p:xfrm>
          <a:graphic>
            <a:graphicData uri="http://schemas.openxmlformats.org/presentationml/2006/ole">
              <mc:AlternateContent xmlns:mc="http://schemas.openxmlformats.org/markup-compatibility/2006">
                <mc:Choice xmlns:v="urn:schemas-microsoft-com:vml" Requires="v">
                  <p:oleObj spid="_x0000_s13070" name="Photo Editor Photo" r:id="rId10" imgW="952633" imgH="504762" progId="MSPhotoEd.3">
                    <p:embed/>
                  </p:oleObj>
                </mc:Choice>
                <mc:Fallback>
                  <p:oleObj name="Photo Editor Photo" r:id="rId10" imgW="952633" imgH="504762" progId="MSPhotoEd.3">
                    <p:embed/>
                    <p:pic>
                      <p:nvPicPr>
                        <p:cNvPr id="3077"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1104"/>
                          <a:ext cx="240"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8" name="Object 18"/>
            <p:cNvGraphicFramePr>
              <a:graphicFrameLocks noChangeAspect="1"/>
            </p:cNvGraphicFramePr>
            <p:nvPr/>
          </p:nvGraphicFramePr>
          <p:xfrm>
            <a:off x="2400" y="2064"/>
            <a:ext cx="528" cy="280"/>
          </p:xfrm>
          <a:graphic>
            <a:graphicData uri="http://schemas.openxmlformats.org/presentationml/2006/ole">
              <mc:AlternateContent xmlns:mc="http://schemas.openxmlformats.org/markup-compatibility/2006">
                <mc:Choice xmlns:v="urn:schemas-microsoft-com:vml" Requires="v">
                  <p:oleObj spid="_x0000_s13071" name="Photo Editor Photo" r:id="rId11" imgW="952633" imgH="504762" progId="MSPhotoEd.3">
                    <p:embed/>
                  </p:oleObj>
                </mc:Choice>
                <mc:Fallback>
                  <p:oleObj name="Photo Editor Photo" r:id="rId11" imgW="952633" imgH="504762" progId="MSPhotoEd.3">
                    <p:embed/>
                    <p:pic>
                      <p:nvPicPr>
                        <p:cNvPr id="3078"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00" y="2064"/>
                          <a:ext cx="528" cy="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091" name="Group 19"/>
            <p:cNvGrpSpPr>
              <a:grpSpLocks/>
            </p:cNvGrpSpPr>
            <p:nvPr/>
          </p:nvGrpSpPr>
          <p:grpSpPr bwMode="auto">
            <a:xfrm>
              <a:off x="2832" y="3120"/>
              <a:ext cx="240" cy="202"/>
              <a:chOff x="2016" y="768"/>
              <a:chExt cx="2123" cy="2084"/>
            </a:xfrm>
          </p:grpSpPr>
          <p:grpSp>
            <p:nvGrpSpPr>
              <p:cNvPr id="3246" name="Group 20"/>
              <p:cNvGrpSpPr>
                <a:grpSpLocks/>
              </p:cNvGrpSpPr>
              <p:nvPr/>
            </p:nvGrpSpPr>
            <p:grpSpPr bwMode="auto">
              <a:xfrm>
                <a:off x="3456" y="2016"/>
                <a:ext cx="334" cy="644"/>
                <a:chOff x="2544" y="2544"/>
                <a:chExt cx="334" cy="644"/>
              </a:xfrm>
            </p:grpSpPr>
            <p:sp>
              <p:nvSpPr>
                <p:cNvPr id="3314" name="Oval 21"/>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5" name="Oval 22"/>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6" name="Rectangle 23"/>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7" name="Rectangle 24"/>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8" name="Line 25"/>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47" name="Group 26"/>
              <p:cNvGrpSpPr>
                <a:grpSpLocks/>
              </p:cNvGrpSpPr>
              <p:nvPr/>
            </p:nvGrpSpPr>
            <p:grpSpPr bwMode="auto">
              <a:xfrm>
                <a:off x="2832" y="2064"/>
                <a:ext cx="334" cy="644"/>
                <a:chOff x="2544" y="2544"/>
                <a:chExt cx="334" cy="644"/>
              </a:xfrm>
            </p:grpSpPr>
            <p:sp>
              <p:nvSpPr>
                <p:cNvPr id="3309" name="Oval 27"/>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0" name="Oval 28"/>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1" name="Rectangle 29"/>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2" name="Rectangle 30"/>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13" name="Line 31"/>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48" name="Group 32"/>
              <p:cNvGrpSpPr>
                <a:grpSpLocks/>
              </p:cNvGrpSpPr>
              <p:nvPr/>
            </p:nvGrpSpPr>
            <p:grpSpPr bwMode="auto">
              <a:xfrm>
                <a:off x="2208" y="2064"/>
                <a:ext cx="334" cy="644"/>
                <a:chOff x="2544" y="2544"/>
                <a:chExt cx="334" cy="644"/>
              </a:xfrm>
            </p:grpSpPr>
            <p:sp>
              <p:nvSpPr>
                <p:cNvPr id="3304" name="Oval 33"/>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5" name="Oval 34"/>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6" name="Rectangle 35"/>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7" name="Rectangle 36"/>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8" name="Line 37"/>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49" name="Group 38"/>
              <p:cNvGrpSpPr>
                <a:grpSpLocks/>
              </p:cNvGrpSpPr>
              <p:nvPr/>
            </p:nvGrpSpPr>
            <p:grpSpPr bwMode="auto">
              <a:xfrm>
                <a:off x="2064" y="1584"/>
                <a:ext cx="1686" cy="825"/>
                <a:chOff x="1728" y="1392"/>
                <a:chExt cx="2304" cy="1200"/>
              </a:xfrm>
            </p:grpSpPr>
            <p:sp>
              <p:nvSpPr>
                <p:cNvPr id="3292" name="AutoShape 39"/>
                <p:cNvSpPr>
                  <a:spLocks noChangeArrowheads="1"/>
                </p:cNvSpPr>
                <p:nvPr/>
              </p:nvSpPr>
              <p:spPr bwMode="auto">
                <a:xfrm flipH="1">
                  <a:off x="3792" y="1776"/>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3" name="AutoShape 40"/>
                <p:cNvSpPr>
                  <a:spLocks noChangeArrowheads="1"/>
                </p:cNvSpPr>
                <p:nvPr/>
              </p:nvSpPr>
              <p:spPr bwMode="auto">
                <a:xfrm flipH="1">
                  <a:off x="3936" y="1632"/>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4" name="Rectangle 41"/>
                <p:cNvSpPr>
                  <a:spLocks noChangeArrowheads="1"/>
                </p:cNvSpPr>
                <p:nvPr/>
              </p:nvSpPr>
              <p:spPr bwMode="auto">
                <a:xfrm rot="5400000">
                  <a:off x="2400"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5" name="Rectangle 42"/>
                <p:cNvSpPr>
                  <a:spLocks noChangeArrowheads="1"/>
                </p:cNvSpPr>
                <p:nvPr/>
              </p:nvSpPr>
              <p:spPr bwMode="auto">
                <a:xfrm rot="5400000">
                  <a:off x="3408"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6" name="Rectangle 43"/>
                <p:cNvSpPr>
                  <a:spLocks noChangeArrowheads="1"/>
                </p:cNvSpPr>
                <p:nvPr/>
              </p:nvSpPr>
              <p:spPr bwMode="auto">
                <a:xfrm rot="5400000">
                  <a:off x="3264"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7" name="Rectangle 44"/>
                <p:cNvSpPr>
                  <a:spLocks noChangeArrowheads="1"/>
                </p:cNvSpPr>
                <p:nvPr/>
              </p:nvSpPr>
              <p:spPr bwMode="auto">
                <a:xfrm rot="5400000">
                  <a:off x="2208"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8" name="Rectangle 45"/>
                <p:cNvSpPr>
                  <a:spLocks noChangeArrowheads="1"/>
                </p:cNvSpPr>
                <p:nvPr/>
              </p:nvSpPr>
              <p:spPr bwMode="auto">
                <a:xfrm>
                  <a:off x="19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9" name="Rectangle 46"/>
                <p:cNvSpPr>
                  <a:spLocks noChangeArrowheads="1"/>
                </p:cNvSpPr>
                <p:nvPr/>
              </p:nvSpPr>
              <p:spPr bwMode="auto">
                <a:xfrm>
                  <a:off x="2352"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0" name="Rectangle 47"/>
                <p:cNvSpPr>
                  <a:spLocks noChangeArrowheads="1"/>
                </p:cNvSpPr>
                <p:nvPr/>
              </p:nvSpPr>
              <p:spPr bwMode="auto">
                <a:xfrm>
                  <a:off x="2736"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1" name="Rectangle 48"/>
                <p:cNvSpPr>
                  <a:spLocks noChangeArrowheads="1"/>
                </p:cNvSpPr>
                <p:nvPr/>
              </p:nvSpPr>
              <p:spPr bwMode="auto">
                <a:xfrm>
                  <a:off x="31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2" name="Rectangle 49"/>
                <p:cNvSpPr>
                  <a:spLocks noChangeArrowheads="1"/>
                </p:cNvSpPr>
                <p:nvPr/>
              </p:nvSpPr>
              <p:spPr bwMode="auto">
                <a:xfrm>
                  <a:off x="3504"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303" name="AutoShape 50"/>
                <p:cNvSpPr>
                  <a:spLocks noChangeArrowheads="1"/>
                </p:cNvSpPr>
                <p:nvPr/>
              </p:nvSpPr>
              <p:spPr bwMode="auto">
                <a:xfrm>
                  <a:off x="1728" y="1392"/>
                  <a:ext cx="2304" cy="1200"/>
                </a:xfrm>
                <a:prstGeom prst="cube">
                  <a:avLst>
                    <a:gd name="adj" fmla="val 25000"/>
                  </a:avLst>
                </a:prstGeom>
                <a:solidFill>
                  <a:srgbClr val="EAEA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3250" name="Group 51"/>
              <p:cNvGrpSpPr>
                <a:grpSpLocks/>
              </p:cNvGrpSpPr>
              <p:nvPr/>
            </p:nvGrpSpPr>
            <p:grpSpPr bwMode="auto">
              <a:xfrm>
                <a:off x="3185" y="974"/>
                <a:ext cx="954" cy="688"/>
                <a:chOff x="3936" y="1200"/>
                <a:chExt cx="625" cy="480"/>
              </a:xfrm>
            </p:grpSpPr>
            <p:sp>
              <p:nvSpPr>
                <p:cNvPr id="3283" name="Line 52"/>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4" name="Line 53"/>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5" name="Line 54"/>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6" name="Line 55"/>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7" name="Line 56"/>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8" name="Oval 57"/>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89" name="AutoShape 58"/>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290" name="Oval 59"/>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91" name="Line 60"/>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51" name="Group 61"/>
              <p:cNvGrpSpPr>
                <a:grpSpLocks/>
              </p:cNvGrpSpPr>
              <p:nvPr/>
            </p:nvGrpSpPr>
            <p:grpSpPr bwMode="auto">
              <a:xfrm>
                <a:off x="2378" y="768"/>
                <a:ext cx="440" cy="894"/>
                <a:chOff x="4992" y="1296"/>
                <a:chExt cx="422" cy="816"/>
              </a:xfrm>
            </p:grpSpPr>
            <p:sp>
              <p:nvSpPr>
                <p:cNvPr id="3280" name="AutoShape 62">
                  <a:hlinkClick r:id="" action="ppaction://noaction" highlightClick="1"/>
                </p:cNvPr>
                <p:cNvSpPr>
                  <a:spLocks noChangeArrowheads="1"/>
                </p:cNvSpPr>
                <p:nvPr/>
              </p:nvSpPr>
              <p:spPr bwMode="auto">
                <a:xfrm>
                  <a:off x="4992" y="1296"/>
                  <a:ext cx="422" cy="292"/>
                </a:xfrm>
                <a:prstGeom prst="actionButtonMovi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81" name="Line 63"/>
                <p:cNvSpPr>
                  <a:spLocks noChangeShapeType="1"/>
                </p:cNvSpPr>
                <p:nvPr/>
              </p:nvSpPr>
              <p:spPr bwMode="auto">
                <a:xfrm>
                  <a:off x="5184" y="1584"/>
                  <a:ext cx="0" cy="52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82" name="Line 64"/>
                <p:cNvSpPr>
                  <a:spLocks noChangeShapeType="1"/>
                </p:cNvSpPr>
                <p:nvPr/>
              </p:nvSpPr>
              <p:spPr bwMode="auto">
                <a:xfrm>
                  <a:off x="5088" y="2112"/>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52" name="Group 65"/>
              <p:cNvGrpSpPr>
                <a:grpSpLocks/>
              </p:cNvGrpSpPr>
              <p:nvPr/>
            </p:nvGrpSpPr>
            <p:grpSpPr bwMode="auto">
              <a:xfrm>
                <a:off x="3038" y="1112"/>
                <a:ext cx="955" cy="687"/>
                <a:chOff x="3936" y="1200"/>
                <a:chExt cx="625" cy="480"/>
              </a:xfrm>
            </p:grpSpPr>
            <p:sp>
              <p:nvSpPr>
                <p:cNvPr id="3271" name="Line 66"/>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2" name="Line 67"/>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3" name="Line 68"/>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4" name="Line 69"/>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5" name="Line 70"/>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76" name="Oval 71"/>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77" name="AutoShape 72"/>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278" name="Oval 73"/>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79" name="Line 74"/>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53" name="Group 75"/>
              <p:cNvGrpSpPr>
                <a:grpSpLocks/>
              </p:cNvGrpSpPr>
              <p:nvPr/>
            </p:nvGrpSpPr>
            <p:grpSpPr bwMode="auto">
              <a:xfrm>
                <a:off x="2640" y="2208"/>
                <a:ext cx="334" cy="644"/>
                <a:chOff x="2544" y="2544"/>
                <a:chExt cx="334" cy="644"/>
              </a:xfrm>
            </p:grpSpPr>
            <p:sp>
              <p:nvSpPr>
                <p:cNvPr id="3266" name="Oval 76"/>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7" name="Oval 77"/>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8" name="Rectangle 78"/>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9" name="Rectangle 79"/>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70" name="Line 80"/>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54" name="Group 81"/>
              <p:cNvGrpSpPr>
                <a:grpSpLocks/>
              </p:cNvGrpSpPr>
              <p:nvPr/>
            </p:nvGrpSpPr>
            <p:grpSpPr bwMode="auto">
              <a:xfrm>
                <a:off x="3312" y="2208"/>
                <a:ext cx="334" cy="644"/>
                <a:chOff x="2544" y="2544"/>
                <a:chExt cx="334" cy="644"/>
              </a:xfrm>
            </p:grpSpPr>
            <p:sp>
              <p:nvSpPr>
                <p:cNvPr id="3261" name="Oval 82"/>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2" name="Oval 83"/>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3" name="Rectangle 84"/>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4" name="Rectangle 85"/>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5" name="Line 86"/>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255" name="Group 87"/>
              <p:cNvGrpSpPr>
                <a:grpSpLocks/>
              </p:cNvGrpSpPr>
              <p:nvPr/>
            </p:nvGrpSpPr>
            <p:grpSpPr bwMode="auto">
              <a:xfrm>
                <a:off x="2016" y="2208"/>
                <a:ext cx="334" cy="644"/>
                <a:chOff x="2544" y="2544"/>
                <a:chExt cx="334" cy="644"/>
              </a:xfrm>
            </p:grpSpPr>
            <p:sp>
              <p:nvSpPr>
                <p:cNvPr id="3256" name="Oval 88"/>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57" name="Oval 89"/>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58" name="Rectangle 90"/>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59" name="Rectangle 91"/>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60" name="Line 92"/>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092" name="Group 93"/>
            <p:cNvGrpSpPr>
              <a:grpSpLocks/>
            </p:cNvGrpSpPr>
            <p:nvPr/>
          </p:nvGrpSpPr>
          <p:grpSpPr bwMode="auto">
            <a:xfrm>
              <a:off x="2688" y="2832"/>
              <a:ext cx="240" cy="202"/>
              <a:chOff x="2016" y="768"/>
              <a:chExt cx="2123" cy="2084"/>
            </a:xfrm>
          </p:grpSpPr>
          <p:grpSp>
            <p:nvGrpSpPr>
              <p:cNvPr id="3173" name="Group 94"/>
              <p:cNvGrpSpPr>
                <a:grpSpLocks/>
              </p:cNvGrpSpPr>
              <p:nvPr/>
            </p:nvGrpSpPr>
            <p:grpSpPr bwMode="auto">
              <a:xfrm>
                <a:off x="3456" y="2016"/>
                <a:ext cx="334" cy="644"/>
                <a:chOff x="2544" y="2544"/>
                <a:chExt cx="334" cy="644"/>
              </a:xfrm>
            </p:grpSpPr>
            <p:sp>
              <p:nvSpPr>
                <p:cNvPr id="3241" name="Oval 95"/>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42" name="Oval 96"/>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43" name="Rectangle 97"/>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44" name="Rectangle 98"/>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45" name="Line 99"/>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4" name="Group 100"/>
              <p:cNvGrpSpPr>
                <a:grpSpLocks/>
              </p:cNvGrpSpPr>
              <p:nvPr/>
            </p:nvGrpSpPr>
            <p:grpSpPr bwMode="auto">
              <a:xfrm>
                <a:off x="2832" y="2064"/>
                <a:ext cx="334" cy="644"/>
                <a:chOff x="2544" y="2544"/>
                <a:chExt cx="334" cy="644"/>
              </a:xfrm>
            </p:grpSpPr>
            <p:sp>
              <p:nvSpPr>
                <p:cNvPr id="3236" name="Oval 101"/>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7" name="Oval 102"/>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8" name="Rectangle 103"/>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9" name="Rectangle 104"/>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40" name="Line 105"/>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5" name="Group 106"/>
              <p:cNvGrpSpPr>
                <a:grpSpLocks/>
              </p:cNvGrpSpPr>
              <p:nvPr/>
            </p:nvGrpSpPr>
            <p:grpSpPr bwMode="auto">
              <a:xfrm>
                <a:off x="2208" y="2064"/>
                <a:ext cx="334" cy="644"/>
                <a:chOff x="2544" y="2544"/>
                <a:chExt cx="334" cy="644"/>
              </a:xfrm>
            </p:grpSpPr>
            <p:sp>
              <p:nvSpPr>
                <p:cNvPr id="3231" name="Oval 107"/>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2" name="Oval 108"/>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3" name="Rectangle 109"/>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4" name="Rectangle 110"/>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5" name="Line 111"/>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6" name="Group 112"/>
              <p:cNvGrpSpPr>
                <a:grpSpLocks/>
              </p:cNvGrpSpPr>
              <p:nvPr/>
            </p:nvGrpSpPr>
            <p:grpSpPr bwMode="auto">
              <a:xfrm>
                <a:off x="2064" y="1584"/>
                <a:ext cx="1686" cy="825"/>
                <a:chOff x="1728" y="1392"/>
                <a:chExt cx="2304" cy="1200"/>
              </a:xfrm>
            </p:grpSpPr>
            <p:sp>
              <p:nvSpPr>
                <p:cNvPr id="3219" name="AutoShape 113"/>
                <p:cNvSpPr>
                  <a:spLocks noChangeArrowheads="1"/>
                </p:cNvSpPr>
                <p:nvPr/>
              </p:nvSpPr>
              <p:spPr bwMode="auto">
                <a:xfrm flipH="1">
                  <a:off x="3792" y="1776"/>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0" name="AutoShape 114"/>
                <p:cNvSpPr>
                  <a:spLocks noChangeArrowheads="1"/>
                </p:cNvSpPr>
                <p:nvPr/>
              </p:nvSpPr>
              <p:spPr bwMode="auto">
                <a:xfrm flipH="1">
                  <a:off x="3936" y="1632"/>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1" name="Rectangle 115"/>
                <p:cNvSpPr>
                  <a:spLocks noChangeArrowheads="1"/>
                </p:cNvSpPr>
                <p:nvPr/>
              </p:nvSpPr>
              <p:spPr bwMode="auto">
                <a:xfrm rot="5400000">
                  <a:off x="2400"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2" name="Rectangle 116"/>
                <p:cNvSpPr>
                  <a:spLocks noChangeArrowheads="1"/>
                </p:cNvSpPr>
                <p:nvPr/>
              </p:nvSpPr>
              <p:spPr bwMode="auto">
                <a:xfrm rot="5400000">
                  <a:off x="3408"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3" name="Rectangle 117"/>
                <p:cNvSpPr>
                  <a:spLocks noChangeArrowheads="1"/>
                </p:cNvSpPr>
                <p:nvPr/>
              </p:nvSpPr>
              <p:spPr bwMode="auto">
                <a:xfrm rot="5400000">
                  <a:off x="3264"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4" name="Rectangle 118"/>
                <p:cNvSpPr>
                  <a:spLocks noChangeArrowheads="1"/>
                </p:cNvSpPr>
                <p:nvPr/>
              </p:nvSpPr>
              <p:spPr bwMode="auto">
                <a:xfrm rot="5400000">
                  <a:off x="2208"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5" name="Rectangle 119"/>
                <p:cNvSpPr>
                  <a:spLocks noChangeArrowheads="1"/>
                </p:cNvSpPr>
                <p:nvPr/>
              </p:nvSpPr>
              <p:spPr bwMode="auto">
                <a:xfrm>
                  <a:off x="19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6" name="Rectangle 120"/>
                <p:cNvSpPr>
                  <a:spLocks noChangeArrowheads="1"/>
                </p:cNvSpPr>
                <p:nvPr/>
              </p:nvSpPr>
              <p:spPr bwMode="auto">
                <a:xfrm>
                  <a:off x="2352"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7" name="Rectangle 121"/>
                <p:cNvSpPr>
                  <a:spLocks noChangeArrowheads="1"/>
                </p:cNvSpPr>
                <p:nvPr/>
              </p:nvSpPr>
              <p:spPr bwMode="auto">
                <a:xfrm>
                  <a:off x="2736"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8" name="Rectangle 122"/>
                <p:cNvSpPr>
                  <a:spLocks noChangeArrowheads="1"/>
                </p:cNvSpPr>
                <p:nvPr/>
              </p:nvSpPr>
              <p:spPr bwMode="auto">
                <a:xfrm>
                  <a:off x="31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29" name="Rectangle 123"/>
                <p:cNvSpPr>
                  <a:spLocks noChangeArrowheads="1"/>
                </p:cNvSpPr>
                <p:nvPr/>
              </p:nvSpPr>
              <p:spPr bwMode="auto">
                <a:xfrm>
                  <a:off x="3504"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30" name="AutoShape 124"/>
                <p:cNvSpPr>
                  <a:spLocks noChangeArrowheads="1"/>
                </p:cNvSpPr>
                <p:nvPr/>
              </p:nvSpPr>
              <p:spPr bwMode="auto">
                <a:xfrm>
                  <a:off x="1728" y="1392"/>
                  <a:ext cx="2304" cy="1200"/>
                </a:xfrm>
                <a:prstGeom prst="cube">
                  <a:avLst>
                    <a:gd name="adj" fmla="val 25000"/>
                  </a:avLst>
                </a:prstGeom>
                <a:solidFill>
                  <a:srgbClr val="EAEA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3177" name="Group 125"/>
              <p:cNvGrpSpPr>
                <a:grpSpLocks/>
              </p:cNvGrpSpPr>
              <p:nvPr/>
            </p:nvGrpSpPr>
            <p:grpSpPr bwMode="auto">
              <a:xfrm>
                <a:off x="3185" y="974"/>
                <a:ext cx="954" cy="688"/>
                <a:chOff x="3936" y="1200"/>
                <a:chExt cx="625" cy="480"/>
              </a:xfrm>
            </p:grpSpPr>
            <p:sp>
              <p:nvSpPr>
                <p:cNvPr id="3210" name="Line 126"/>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1" name="Line 127"/>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2" name="Line 128"/>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3" name="Line 129"/>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4" name="Line 130"/>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15" name="Oval 131"/>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16" name="AutoShape 132"/>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217" name="Oval 133"/>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18" name="Line 134"/>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8" name="Group 135"/>
              <p:cNvGrpSpPr>
                <a:grpSpLocks/>
              </p:cNvGrpSpPr>
              <p:nvPr/>
            </p:nvGrpSpPr>
            <p:grpSpPr bwMode="auto">
              <a:xfrm>
                <a:off x="2378" y="768"/>
                <a:ext cx="440" cy="894"/>
                <a:chOff x="4992" y="1296"/>
                <a:chExt cx="422" cy="816"/>
              </a:xfrm>
            </p:grpSpPr>
            <p:sp>
              <p:nvSpPr>
                <p:cNvPr id="3207" name="AutoShape 136">
                  <a:hlinkClick r:id="" action="ppaction://noaction" highlightClick="1"/>
                </p:cNvPr>
                <p:cNvSpPr>
                  <a:spLocks noChangeArrowheads="1"/>
                </p:cNvSpPr>
                <p:nvPr/>
              </p:nvSpPr>
              <p:spPr bwMode="auto">
                <a:xfrm>
                  <a:off x="4992" y="1296"/>
                  <a:ext cx="422" cy="292"/>
                </a:xfrm>
                <a:prstGeom prst="actionButtonMovi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08" name="Line 137"/>
                <p:cNvSpPr>
                  <a:spLocks noChangeShapeType="1"/>
                </p:cNvSpPr>
                <p:nvPr/>
              </p:nvSpPr>
              <p:spPr bwMode="auto">
                <a:xfrm>
                  <a:off x="5184" y="1584"/>
                  <a:ext cx="0" cy="52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09" name="Line 138"/>
                <p:cNvSpPr>
                  <a:spLocks noChangeShapeType="1"/>
                </p:cNvSpPr>
                <p:nvPr/>
              </p:nvSpPr>
              <p:spPr bwMode="auto">
                <a:xfrm>
                  <a:off x="5088" y="2112"/>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79" name="Group 139"/>
              <p:cNvGrpSpPr>
                <a:grpSpLocks/>
              </p:cNvGrpSpPr>
              <p:nvPr/>
            </p:nvGrpSpPr>
            <p:grpSpPr bwMode="auto">
              <a:xfrm>
                <a:off x="3038" y="1112"/>
                <a:ext cx="955" cy="687"/>
                <a:chOff x="3936" y="1200"/>
                <a:chExt cx="625" cy="480"/>
              </a:xfrm>
            </p:grpSpPr>
            <p:sp>
              <p:nvSpPr>
                <p:cNvPr id="3198" name="Line 140"/>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99" name="Line 141"/>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00" name="Line 142"/>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01" name="Line 143"/>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02" name="Line 144"/>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203" name="Oval 145"/>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04" name="AutoShape 146"/>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205" name="Oval 147"/>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206" name="Line 148"/>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80" name="Group 149"/>
              <p:cNvGrpSpPr>
                <a:grpSpLocks/>
              </p:cNvGrpSpPr>
              <p:nvPr/>
            </p:nvGrpSpPr>
            <p:grpSpPr bwMode="auto">
              <a:xfrm>
                <a:off x="2640" y="2208"/>
                <a:ext cx="334" cy="644"/>
                <a:chOff x="2544" y="2544"/>
                <a:chExt cx="334" cy="644"/>
              </a:xfrm>
            </p:grpSpPr>
            <p:sp>
              <p:nvSpPr>
                <p:cNvPr id="3193" name="Oval 150"/>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4" name="Oval 151"/>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5" name="Rectangle 152"/>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6" name="Rectangle 153"/>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7" name="Line 154"/>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81" name="Group 155"/>
              <p:cNvGrpSpPr>
                <a:grpSpLocks/>
              </p:cNvGrpSpPr>
              <p:nvPr/>
            </p:nvGrpSpPr>
            <p:grpSpPr bwMode="auto">
              <a:xfrm>
                <a:off x="3312" y="2208"/>
                <a:ext cx="334" cy="644"/>
                <a:chOff x="2544" y="2544"/>
                <a:chExt cx="334" cy="644"/>
              </a:xfrm>
            </p:grpSpPr>
            <p:sp>
              <p:nvSpPr>
                <p:cNvPr id="3188" name="Oval 156"/>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89" name="Oval 157"/>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0" name="Rectangle 158"/>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1" name="Rectangle 159"/>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92" name="Line 160"/>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82" name="Group 161"/>
              <p:cNvGrpSpPr>
                <a:grpSpLocks/>
              </p:cNvGrpSpPr>
              <p:nvPr/>
            </p:nvGrpSpPr>
            <p:grpSpPr bwMode="auto">
              <a:xfrm>
                <a:off x="2016" y="2208"/>
                <a:ext cx="334" cy="644"/>
                <a:chOff x="2544" y="2544"/>
                <a:chExt cx="334" cy="644"/>
              </a:xfrm>
            </p:grpSpPr>
            <p:sp>
              <p:nvSpPr>
                <p:cNvPr id="3183" name="Oval 162"/>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84" name="Oval 163"/>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85" name="Rectangle 164"/>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86" name="Rectangle 165"/>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87" name="Line 166"/>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3093" name="Group 167"/>
            <p:cNvGrpSpPr>
              <a:grpSpLocks/>
            </p:cNvGrpSpPr>
            <p:nvPr/>
          </p:nvGrpSpPr>
          <p:grpSpPr bwMode="auto">
            <a:xfrm>
              <a:off x="1536" y="3552"/>
              <a:ext cx="240" cy="202"/>
              <a:chOff x="2016" y="768"/>
              <a:chExt cx="2123" cy="2084"/>
            </a:xfrm>
          </p:grpSpPr>
          <p:grpSp>
            <p:nvGrpSpPr>
              <p:cNvPr id="3100" name="Group 168"/>
              <p:cNvGrpSpPr>
                <a:grpSpLocks/>
              </p:cNvGrpSpPr>
              <p:nvPr/>
            </p:nvGrpSpPr>
            <p:grpSpPr bwMode="auto">
              <a:xfrm>
                <a:off x="3456" y="2016"/>
                <a:ext cx="334" cy="644"/>
                <a:chOff x="2544" y="2544"/>
                <a:chExt cx="334" cy="644"/>
              </a:xfrm>
            </p:grpSpPr>
            <p:sp>
              <p:nvSpPr>
                <p:cNvPr id="3168" name="Oval 169"/>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9" name="Oval 170"/>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70" name="Rectangle 171"/>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71" name="Rectangle 172"/>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72" name="Line 173"/>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1" name="Group 174"/>
              <p:cNvGrpSpPr>
                <a:grpSpLocks/>
              </p:cNvGrpSpPr>
              <p:nvPr/>
            </p:nvGrpSpPr>
            <p:grpSpPr bwMode="auto">
              <a:xfrm>
                <a:off x="2832" y="2064"/>
                <a:ext cx="334" cy="644"/>
                <a:chOff x="2544" y="2544"/>
                <a:chExt cx="334" cy="644"/>
              </a:xfrm>
            </p:grpSpPr>
            <p:sp>
              <p:nvSpPr>
                <p:cNvPr id="3163" name="Oval 175"/>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4" name="Oval 176"/>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5" name="Rectangle 177"/>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6" name="Rectangle 178"/>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7" name="Line 179"/>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2" name="Group 180"/>
              <p:cNvGrpSpPr>
                <a:grpSpLocks/>
              </p:cNvGrpSpPr>
              <p:nvPr/>
            </p:nvGrpSpPr>
            <p:grpSpPr bwMode="auto">
              <a:xfrm>
                <a:off x="2208" y="2064"/>
                <a:ext cx="334" cy="644"/>
                <a:chOff x="2544" y="2544"/>
                <a:chExt cx="334" cy="644"/>
              </a:xfrm>
            </p:grpSpPr>
            <p:sp>
              <p:nvSpPr>
                <p:cNvPr id="3158" name="Oval 181"/>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9" name="Oval 182"/>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0" name="Rectangle 183"/>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1" name="Rectangle 184"/>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62" name="Line 185"/>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3" name="Group 186"/>
              <p:cNvGrpSpPr>
                <a:grpSpLocks/>
              </p:cNvGrpSpPr>
              <p:nvPr/>
            </p:nvGrpSpPr>
            <p:grpSpPr bwMode="auto">
              <a:xfrm>
                <a:off x="2064" y="1584"/>
                <a:ext cx="1686" cy="825"/>
                <a:chOff x="1728" y="1392"/>
                <a:chExt cx="2304" cy="1200"/>
              </a:xfrm>
            </p:grpSpPr>
            <p:sp>
              <p:nvSpPr>
                <p:cNvPr id="3146" name="AutoShape 187"/>
                <p:cNvSpPr>
                  <a:spLocks noChangeArrowheads="1"/>
                </p:cNvSpPr>
                <p:nvPr/>
              </p:nvSpPr>
              <p:spPr bwMode="auto">
                <a:xfrm flipH="1">
                  <a:off x="3792" y="1776"/>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47" name="AutoShape 188"/>
                <p:cNvSpPr>
                  <a:spLocks noChangeArrowheads="1"/>
                </p:cNvSpPr>
                <p:nvPr/>
              </p:nvSpPr>
              <p:spPr bwMode="auto">
                <a:xfrm flipH="1">
                  <a:off x="3936" y="1632"/>
                  <a:ext cx="48" cy="528"/>
                </a:xfrm>
                <a:prstGeom prst="cube">
                  <a:avLst>
                    <a:gd name="adj" fmla="val 25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48" name="Rectangle 189"/>
                <p:cNvSpPr>
                  <a:spLocks noChangeArrowheads="1"/>
                </p:cNvSpPr>
                <p:nvPr/>
              </p:nvSpPr>
              <p:spPr bwMode="auto">
                <a:xfrm rot="5400000">
                  <a:off x="2400"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49" name="Rectangle 190"/>
                <p:cNvSpPr>
                  <a:spLocks noChangeArrowheads="1"/>
                </p:cNvSpPr>
                <p:nvPr/>
              </p:nvSpPr>
              <p:spPr bwMode="auto">
                <a:xfrm rot="5400000">
                  <a:off x="3408" y="1200"/>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0" name="Rectangle 191"/>
                <p:cNvSpPr>
                  <a:spLocks noChangeArrowheads="1"/>
                </p:cNvSpPr>
                <p:nvPr/>
              </p:nvSpPr>
              <p:spPr bwMode="auto">
                <a:xfrm rot="5400000">
                  <a:off x="3264"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1" name="Rectangle 192"/>
                <p:cNvSpPr>
                  <a:spLocks noChangeArrowheads="1"/>
                </p:cNvSpPr>
                <p:nvPr/>
              </p:nvSpPr>
              <p:spPr bwMode="auto">
                <a:xfrm rot="5400000">
                  <a:off x="2208" y="1344"/>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2" name="Rectangle 193"/>
                <p:cNvSpPr>
                  <a:spLocks noChangeArrowheads="1"/>
                </p:cNvSpPr>
                <p:nvPr/>
              </p:nvSpPr>
              <p:spPr bwMode="auto">
                <a:xfrm>
                  <a:off x="19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3" name="Rectangle 194"/>
                <p:cNvSpPr>
                  <a:spLocks noChangeArrowheads="1"/>
                </p:cNvSpPr>
                <p:nvPr/>
              </p:nvSpPr>
              <p:spPr bwMode="auto">
                <a:xfrm>
                  <a:off x="2352"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4" name="Rectangle 195"/>
                <p:cNvSpPr>
                  <a:spLocks noChangeArrowheads="1"/>
                </p:cNvSpPr>
                <p:nvPr/>
              </p:nvSpPr>
              <p:spPr bwMode="auto">
                <a:xfrm>
                  <a:off x="2736"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5" name="Rectangle 196"/>
                <p:cNvSpPr>
                  <a:spLocks noChangeArrowheads="1"/>
                </p:cNvSpPr>
                <p:nvPr/>
              </p:nvSpPr>
              <p:spPr bwMode="auto">
                <a:xfrm>
                  <a:off x="3120"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6" name="Rectangle 197"/>
                <p:cNvSpPr>
                  <a:spLocks noChangeArrowheads="1"/>
                </p:cNvSpPr>
                <p:nvPr/>
              </p:nvSpPr>
              <p:spPr bwMode="auto">
                <a:xfrm>
                  <a:off x="3504" y="1872"/>
                  <a:ext cx="48" cy="528"/>
                </a:xfrm>
                <a:prstGeom prst="rect">
                  <a:avLst/>
                </a:prstGeom>
                <a:solidFill>
                  <a:schemeClr val="folHlink"/>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57" name="AutoShape 198"/>
                <p:cNvSpPr>
                  <a:spLocks noChangeArrowheads="1"/>
                </p:cNvSpPr>
                <p:nvPr/>
              </p:nvSpPr>
              <p:spPr bwMode="auto">
                <a:xfrm>
                  <a:off x="1728" y="1392"/>
                  <a:ext cx="2304" cy="1200"/>
                </a:xfrm>
                <a:prstGeom prst="cube">
                  <a:avLst>
                    <a:gd name="adj" fmla="val 25000"/>
                  </a:avLst>
                </a:prstGeom>
                <a:solidFill>
                  <a:srgbClr val="EAEAEA"/>
                </a:solidFill>
                <a:ln w="9525">
                  <a:solidFill>
                    <a:schemeClr val="tx1"/>
                  </a:solidFill>
                  <a:miter lim="800000"/>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grpSp>
          <p:grpSp>
            <p:nvGrpSpPr>
              <p:cNvPr id="3104" name="Group 199"/>
              <p:cNvGrpSpPr>
                <a:grpSpLocks/>
              </p:cNvGrpSpPr>
              <p:nvPr/>
            </p:nvGrpSpPr>
            <p:grpSpPr bwMode="auto">
              <a:xfrm>
                <a:off x="3185" y="974"/>
                <a:ext cx="954" cy="688"/>
                <a:chOff x="3936" y="1200"/>
                <a:chExt cx="625" cy="480"/>
              </a:xfrm>
            </p:grpSpPr>
            <p:sp>
              <p:nvSpPr>
                <p:cNvPr id="3137" name="Line 200"/>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8" name="Line 201"/>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9" name="Line 202"/>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40" name="Line 203"/>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41" name="Line 204"/>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42" name="Oval 205"/>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43" name="AutoShape 206"/>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144" name="Oval 207"/>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45" name="Line 208"/>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5" name="Group 209"/>
              <p:cNvGrpSpPr>
                <a:grpSpLocks/>
              </p:cNvGrpSpPr>
              <p:nvPr/>
            </p:nvGrpSpPr>
            <p:grpSpPr bwMode="auto">
              <a:xfrm>
                <a:off x="2378" y="768"/>
                <a:ext cx="440" cy="894"/>
                <a:chOff x="4992" y="1296"/>
                <a:chExt cx="422" cy="816"/>
              </a:xfrm>
            </p:grpSpPr>
            <p:sp>
              <p:nvSpPr>
                <p:cNvPr id="3134" name="AutoShape 210">
                  <a:hlinkClick r:id="" action="ppaction://noaction" highlightClick="1"/>
                </p:cNvPr>
                <p:cNvSpPr>
                  <a:spLocks noChangeArrowheads="1"/>
                </p:cNvSpPr>
                <p:nvPr/>
              </p:nvSpPr>
              <p:spPr bwMode="auto">
                <a:xfrm>
                  <a:off x="4992" y="1296"/>
                  <a:ext cx="422" cy="292"/>
                </a:xfrm>
                <a:prstGeom prst="actionButtonMovi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35" name="Line 211"/>
                <p:cNvSpPr>
                  <a:spLocks noChangeShapeType="1"/>
                </p:cNvSpPr>
                <p:nvPr/>
              </p:nvSpPr>
              <p:spPr bwMode="auto">
                <a:xfrm>
                  <a:off x="5184" y="1584"/>
                  <a:ext cx="0" cy="528"/>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6" name="Line 212"/>
                <p:cNvSpPr>
                  <a:spLocks noChangeShapeType="1"/>
                </p:cNvSpPr>
                <p:nvPr/>
              </p:nvSpPr>
              <p:spPr bwMode="auto">
                <a:xfrm>
                  <a:off x="5088" y="2112"/>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6" name="Group 213"/>
              <p:cNvGrpSpPr>
                <a:grpSpLocks/>
              </p:cNvGrpSpPr>
              <p:nvPr/>
            </p:nvGrpSpPr>
            <p:grpSpPr bwMode="auto">
              <a:xfrm>
                <a:off x="3038" y="1112"/>
                <a:ext cx="955" cy="687"/>
                <a:chOff x="3936" y="1200"/>
                <a:chExt cx="625" cy="480"/>
              </a:xfrm>
            </p:grpSpPr>
            <p:sp>
              <p:nvSpPr>
                <p:cNvPr id="3125" name="Line 214"/>
                <p:cNvSpPr>
                  <a:spLocks noChangeShapeType="1"/>
                </p:cNvSpPr>
                <p:nvPr/>
              </p:nvSpPr>
              <p:spPr bwMode="auto">
                <a:xfrm rot="19794160" flipV="1">
                  <a:off x="3993" y="1348"/>
                  <a:ext cx="248" cy="14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6" name="Line 215"/>
                <p:cNvSpPr>
                  <a:spLocks noChangeShapeType="1"/>
                </p:cNvSpPr>
                <p:nvPr/>
              </p:nvSpPr>
              <p:spPr bwMode="auto">
                <a:xfrm flipV="1">
                  <a:off x="4190" y="1274"/>
                  <a:ext cx="30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7" name="Line 216"/>
                <p:cNvSpPr>
                  <a:spLocks noChangeShapeType="1"/>
                </p:cNvSpPr>
                <p:nvPr/>
              </p:nvSpPr>
              <p:spPr bwMode="auto">
                <a:xfrm>
                  <a:off x="4499" y="1200"/>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8" name="Line 217"/>
                <p:cNvSpPr>
                  <a:spLocks noChangeShapeType="1"/>
                </p:cNvSpPr>
                <p:nvPr/>
              </p:nvSpPr>
              <p:spPr bwMode="auto">
                <a:xfrm>
                  <a:off x="4499" y="1348"/>
                  <a:ext cx="6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29" name="Line 218"/>
                <p:cNvSpPr>
                  <a:spLocks noChangeShapeType="1"/>
                </p:cNvSpPr>
                <p:nvPr/>
              </p:nvSpPr>
              <p:spPr bwMode="auto">
                <a:xfrm>
                  <a:off x="4499" y="1200"/>
                  <a:ext cx="0" cy="1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130" name="Oval 219"/>
                <p:cNvSpPr>
                  <a:spLocks noChangeArrowheads="1"/>
                </p:cNvSpPr>
                <p:nvPr/>
              </p:nvSpPr>
              <p:spPr bwMode="auto">
                <a:xfrm rot="-1805840">
                  <a:off x="4162" y="1237"/>
                  <a:ext cx="72" cy="83"/>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31" name="AutoShape 220"/>
                <p:cNvSpPr>
                  <a:spLocks noChangeArrowheads="1"/>
                </p:cNvSpPr>
                <p:nvPr/>
              </p:nvSpPr>
              <p:spPr bwMode="auto">
                <a:xfrm rot="80183">
                  <a:off x="3936" y="1569"/>
                  <a:ext cx="226" cy="11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84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close/>
                    </a:path>
                  </a:pathLst>
                </a:custGeom>
                <a:solidFill>
                  <a:srgbClr val="969696">
                    <a:alpha val="50195"/>
                  </a:srgbClr>
                </a:solidFill>
                <a:ln w="9525">
                  <a:solidFill>
                    <a:schemeClr val="tx1"/>
                  </a:solidFill>
                  <a:miter lim="800000"/>
                  <a:headEnd/>
                  <a:tailEnd/>
                </a:ln>
              </p:spPr>
              <p:txBody>
                <a:bodyPr wrap="none" anchor="ctr"/>
                <a:lstStyle/>
                <a:p>
                  <a:endParaRPr lang="en-US"/>
                </a:p>
              </p:txBody>
            </p:sp>
            <p:sp>
              <p:nvSpPr>
                <p:cNvPr id="3132" name="Oval 221"/>
                <p:cNvSpPr>
                  <a:spLocks noChangeArrowheads="1"/>
                </p:cNvSpPr>
                <p:nvPr/>
              </p:nvSpPr>
              <p:spPr bwMode="auto">
                <a:xfrm rot="-1805840">
                  <a:off x="4021" y="1533"/>
                  <a:ext cx="56" cy="65"/>
                </a:xfrm>
                <a:prstGeom prst="ellipse">
                  <a:avLst/>
                </a:prstGeom>
                <a:solidFill>
                  <a:schemeClr val="tx1"/>
                </a:solidFill>
                <a:ln w="9525">
                  <a:solidFill>
                    <a:schemeClr val="tx1"/>
                  </a:solidFill>
                  <a:round/>
                  <a:headEnd/>
                  <a:tailEnd/>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33" name="Line 222"/>
                <p:cNvSpPr>
                  <a:spLocks noChangeShapeType="1"/>
                </p:cNvSpPr>
                <p:nvPr/>
              </p:nvSpPr>
              <p:spPr bwMode="auto">
                <a:xfrm>
                  <a:off x="3937" y="1644"/>
                  <a:ext cx="225" cy="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7" name="Group 223"/>
              <p:cNvGrpSpPr>
                <a:grpSpLocks/>
              </p:cNvGrpSpPr>
              <p:nvPr/>
            </p:nvGrpSpPr>
            <p:grpSpPr bwMode="auto">
              <a:xfrm>
                <a:off x="2640" y="2208"/>
                <a:ext cx="334" cy="644"/>
                <a:chOff x="2544" y="2544"/>
                <a:chExt cx="334" cy="644"/>
              </a:xfrm>
            </p:grpSpPr>
            <p:sp>
              <p:nvSpPr>
                <p:cNvPr id="3120" name="Oval 224"/>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21" name="Oval 225"/>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22" name="Rectangle 226"/>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23" name="Rectangle 227"/>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24" name="Line 228"/>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8" name="Group 229"/>
              <p:cNvGrpSpPr>
                <a:grpSpLocks/>
              </p:cNvGrpSpPr>
              <p:nvPr/>
            </p:nvGrpSpPr>
            <p:grpSpPr bwMode="auto">
              <a:xfrm>
                <a:off x="3312" y="2208"/>
                <a:ext cx="334" cy="644"/>
                <a:chOff x="2544" y="2544"/>
                <a:chExt cx="334" cy="644"/>
              </a:xfrm>
            </p:grpSpPr>
            <p:sp>
              <p:nvSpPr>
                <p:cNvPr id="3115" name="Oval 230"/>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6" name="Oval 231"/>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7" name="Rectangle 232"/>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8" name="Rectangle 233"/>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9" name="Line 234"/>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109" name="Group 235"/>
              <p:cNvGrpSpPr>
                <a:grpSpLocks/>
              </p:cNvGrpSpPr>
              <p:nvPr/>
            </p:nvGrpSpPr>
            <p:grpSpPr bwMode="auto">
              <a:xfrm>
                <a:off x="2016" y="2208"/>
                <a:ext cx="334" cy="644"/>
                <a:chOff x="2544" y="2544"/>
                <a:chExt cx="334" cy="644"/>
              </a:xfrm>
            </p:grpSpPr>
            <p:sp>
              <p:nvSpPr>
                <p:cNvPr id="3110" name="Oval 236"/>
                <p:cNvSpPr>
                  <a:spLocks noChangeArrowheads="1"/>
                </p:cNvSpPr>
                <p:nvPr/>
              </p:nvSpPr>
              <p:spPr bwMode="auto">
                <a:xfrm>
                  <a:off x="2544" y="2860"/>
                  <a:ext cx="334" cy="328"/>
                </a:xfrm>
                <a:prstGeom prst="ellipse">
                  <a:avLst/>
                </a:prstGeom>
                <a:solidFill>
                  <a:schemeClr val="tx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1" name="Oval 237"/>
                <p:cNvSpPr>
                  <a:spLocks noChangeArrowheads="1"/>
                </p:cNvSpPr>
                <p:nvPr/>
              </p:nvSpPr>
              <p:spPr bwMode="auto">
                <a:xfrm>
                  <a:off x="2597" y="2913"/>
                  <a:ext cx="226" cy="222"/>
                </a:xfrm>
                <a:prstGeom prst="ellipse">
                  <a:avLst/>
                </a:prstGeom>
                <a:solidFill>
                  <a:schemeClr val="bg1"/>
                </a:solidFill>
                <a:ln w="12700">
                  <a:solidFill>
                    <a:schemeClr val="tx1"/>
                  </a:solidFill>
                  <a:round/>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2" name="Rectangle 238"/>
                <p:cNvSpPr>
                  <a:spLocks noChangeArrowheads="1"/>
                </p:cNvSpPr>
                <p:nvPr/>
              </p:nvSpPr>
              <p:spPr bwMode="auto">
                <a:xfrm>
                  <a:off x="2679" y="2544"/>
                  <a:ext cx="66" cy="316"/>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3" name="Rectangle 239"/>
                <p:cNvSpPr>
                  <a:spLocks noChangeArrowheads="1"/>
                </p:cNvSpPr>
                <p:nvPr/>
              </p:nvSpPr>
              <p:spPr bwMode="auto">
                <a:xfrm>
                  <a:off x="2665" y="2899"/>
                  <a:ext cx="80" cy="158"/>
                </a:xfrm>
                <a:prstGeom prst="rect">
                  <a:avLst/>
                </a:prstGeom>
                <a:solidFill>
                  <a:srgbClr val="B2B2B2"/>
                </a:solidFill>
                <a:ln w="12700">
                  <a:solidFill>
                    <a:schemeClr val="tx1"/>
                  </a:solidFill>
                  <a:miter lim="800000"/>
                  <a:headEnd type="none" w="sm" len="sm"/>
                  <a:tailEnd type="none" w="sm" len="sm"/>
                </a:ln>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114" name="Line 240"/>
                <p:cNvSpPr>
                  <a:spLocks noChangeShapeType="1"/>
                </p:cNvSpPr>
                <p:nvPr/>
              </p:nvSpPr>
              <p:spPr bwMode="auto">
                <a:xfrm>
                  <a:off x="2665" y="2544"/>
                  <a:ext cx="0" cy="158"/>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aphicFrame>
          <p:nvGraphicFramePr>
            <p:cNvPr id="3079" name="Object 241"/>
            <p:cNvGraphicFramePr>
              <a:graphicFrameLocks noChangeAspect="1"/>
            </p:cNvGraphicFramePr>
            <p:nvPr/>
          </p:nvGraphicFramePr>
          <p:xfrm>
            <a:off x="3024" y="1200"/>
            <a:ext cx="336" cy="178"/>
          </p:xfrm>
          <a:graphic>
            <a:graphicData uri="http://schemas.openxmlformats.org/presentationml/2006/ole">
              <mc:AlternateContent xmlns:mc="http://schemas.openxmlformats.org/markup-compatibility/2006">
                <mc:Choice xmlns:v="urn:schemas-microsoft-com:vml" Requires="v">
                  <p:oleObj spid="_x0000_s13072" name="Photo Editor Photo" r:id="rId12" imgW="952633" imgH="504762" progId="MSPhotoEd.3">
                    <p:embed/>
                  </p:oleObj>
                </mc:Choice>
                <mc:Fallback>
                  <p:oleObj name="Photo Editor Photo" r:id="rId12" imgW="952633" imgH="504762" progId="MSPhotoEd.3">
                    <p:embed/>
                    <p:pic>
                      <p:nvPicPr>
                        <p:cNvPr id="3079" name="Object 2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4" y="1200"/>
                          <a:ext cx="336" cy="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80" name="Object 242"/>
            <p:cNvGraphicFramePr>
              <a:graphicFrameLocks noChangeAspect="1"/>
            </p:cNvGraphicFramePr>
            <p:nvPr/>
          </p:nvGraphicFramePr>
          <p:xfrm>
            <a:off x="2448" y="1584"/>
            <a:ext cx="384" cy="204"/>
          </p:xfrm>
          <a:graphic>
            <a:graphicData uri="http://schemas.openxmlformats.org/presentationml/2006/ole">
              <mc:AlternateContent xmlns:mc="http://schemas.openxmlformats.org/markup-compatibility/2006">
                <mc:Choice xmlns:v="urn:schemas-microsoft-com:vml" Requires="v">
                  <p:oleObj spid="_x0000_s13073" name="Photo Editor Photo" r:id="rId13" imgW="952633" imgH="504762" progId="MSPhotoEd.3">
                    <p:embed/>
                  </p:oleObj>
                </mc:Choice>
                <mc:Fallback>
                  <p:oleObj name="Photo Editor Photo" r:id="rId13" imgW="952633" imgH="504762" progId="MSPhotoEd.3">
                    <p:embed/>
                    <p:pic>
                      <p:nvPicPr>
                        <p:cNvPr id="3080" name="Object 2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8" y="1584"/>
                          <a:ext cx="384"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4" name="AutoShape 243"/>
            <p:cNvSpPr>
              <a:spLocks noChangeArrowheads="1"/>
            </p:cNvSpPr>
            <p:nvPr/>
          </p:nvSpPr>
          <p:spPr bwMode="auto">
            <a:xfrm flipH="1">
              <a:off x="3264" y="2736"/>
              <a:ext cx="1056" cy="1344"/>
            </a:xfrm>
            <a:prstGeom prst="rtTriangle">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95" name="AutoShape 244"/>
            <p:cNvSpPr>
              <a:spLocks noChangeArrowheads="1"/>
            </p:cNvSpPr>
            <p:nvPr/>
          </p:nvSpPr>
          <p:spPr bwMode="auto">
            <a:xfrm flipV="1">
              <a:off x="240" y="2736"/>
              <a:ext cx="1200" cy="1344"/>
            </a:xfrm>
            <a:prstGeom prst="rtTriangle">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endParaRPr lang="en-US" altLang="en-US"/>
            </a:p>
          </p:txBody>
        </p:sp>
        <p:sp>
          <p:nvSpPr>
            <p:cNvPr id="3096" name="Rectangle 245"/>
            <p:cNvSpPr>
              <a:spLocks noChangeArrowheads="1"/>
            </p:cNvSpPr>
            <p:nvPr/>
          </p:nvSpPr>
          <p:spPr bwMode="auto">
            <a:xfrm>
              <a:off x="240" y="768"/>
              <a:ext cx="1152" cy="2016"/>
            </a:xfrm>
            <a:prstGeom prst="rect">
              <a:avLst/>
            </a:prstGeom>
            <a:solidFill>
              <a:srgbClr val="0099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endParaRPr lang="en-US" altLang="en-US" sz="1800">
                <a:latin typeface="Arial" panose="020B0604020202020204" pitchFamily="34" charset="0"/>
              </a:endParaRPr>
            </a:p>
          </p:txBody>
        </p:sp>
        <p:sp>
          <p:nvSpPr>
            <p:cNvPr id="3097" name="Text Box 246"/>
            <p:cNvSpPr txBox="1">
              <a:spLocks noChangeArrowheads="1"/>
            </p:cNvSpPr>
            <p:nvPr/>
          </p:nvSpPr>
          <p:spPr bwMode="auto">
            <a:xfrm>
              <a:off x="276" y="864"/>
              <a:ext cx="2202" cy="83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n-US" altLang="en-US" sz="1800">
                  <a:latin typeface="Times New Roman" panose="02020603050405020304" pitchFamily="18" charset="0"/>
                </a:rPr>
                <a:t>Sensor-carrying UAVs and UGVs </a:t>
              </a:r>
            </a:p>
            <a:p>
              <a:pPr eaLnBrk="1" hangingPunct="1"/>
              <a:r>
                <a:rPr lang="en-US" altLang="en-US" sz="1800">
                  <a:latin typeface="Times New Roman" panose="02020603050405020304" pitchFamily="18" charset="0"/>
                </a:rPr>
                <a:t>assess and track the development</a:t>
              </a:r>
            </a:p>
            <a:p>
              <a:pPr eaLnBrk="1" hangingPunct="1"/>
              <a:r>
                <a:rPr lang="en-US" altLang="en-US" sz="1800">
                  <a:latin typeface="Times New Roman" panose="02020603050405020304" pitchFamily="18" charset="0"/>
                </a:rPr>
                <a:t>of a hazardous plume resulting </a:t>
              </a:r>
            </a:p>
            <a:p>
              <a:pPr eaLnBrk="1" hangingPunct="1"/>
              <a:r>
                <a:rPr lang="en-US" altLang="en-US" sz="1800">
                  <a:latin typeface="Times New Roman" panose="02020603050405020304" pitchFamily="18" charset="0"/>
                </a:rPr>
                <a:t>from a CBR terrorism act. </a:t>
              </a:r>
            </a:p>
          </p:txBody>
        </p:sp>
        <p:sp>
          <p:nvSpPr>
            <p:cNvPr id="3098" name="Line 247"/>
            <p:cNvSpPr>
              <a:spLocks noChangeShapeType="1"/>
            </p:cNvSpPr>
            <p:nvPr/>
          </p:nvSpPr>
          <p:spPr bwMode="auto">
            <a:xfrm>
              <a:off x="1296" y="1728"/>
              <a:ext cx="288" cy="1632"/>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099" name="Line 248"/>
            <p:cNvSpPr>
              <a:spLocks noChangeShapeType="1"/>
            </p:cNvSpPr>
            <p:nvPr/>
          </p:nvSpPr>
          <p:spPr bwMode="auto">
            <a:xfrm>
              <a:off x="1296" y="1728"/>
              <a:ext cx="1008" cy="384"/>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086" name="Rectangle 249"/>
          <p:cNvSpPr>
            <a:spLocks noChangeArrowheads="1"/>
          </p:cNvSpPr>
          <p:nvPr/>
        </p:nvSpPr>
        <p:spPr bwMode="auto">
          <a:xfrm>
            <a:off x="4838637" y="6348170"/>
            <a:ext cx="3994150"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algn="ctr" eaLnBrk="1" hangingPunct="1"/>
            <a:r>
              <a:rPr lang="en-US" altLang="en-US" sz="2000" b="1">
                <a:solidFill>
                  <a:schemeClr val="tx2"/>
                </a:solidFill>
                <a:latin typeface="Times New Roman" panose="02020603050405020304" pitchFamily="18" charset="0"/>
              </a:rPr>
              <a:t>Credit: Dr. Kevin L. Moore, 2003</a:t>
            </a:r>
            <a:endParaRPr lang="en-US" altLang="en-US" sz="2000">
              <a:solidFill>
                <a:schemeClr val="tx2"/>
              </a:solidFill>
              <a:latin typeface="Times New Roman" panose="02020603050405020304" pitchFamily="18" charset="0"/>
            </a:endParaRPr>
          </a:p>
        </p:txBody>
      </p:sp>
      <p:sp>
        <p:nvSpPr>
          <p:cNvPr id="253" name="Rectangle 2">
            <a:extLst>
              <a:ext uri="{FF2B5EF4-FFF2-40B4-BE49-F238E27FC236}">
                <a16:creationId xmlns:a16="http://schemas.microsoft.com/office/drawing/2014/main" id="{F7FAE8D3-45C3-4E28-8204-5E7821AA69BE}"/>
              </a:ext>
            </a:extLst>
          </p:cNvPr>
          <p:cNvSpPr txBox="1">
            <a:spLocks noChangeArrowheads="1"/>
          </p:cNvSpPr>
          <p:nvPr/>
        </p:nvSpPr>
        <p:spPr>
          <a:xfrm>
            <a:off x="3245821" y="42327"/>
            <a:ext cx="6912768" cy="576113"/>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b="0" dirty="0"/>
              <a:t>Example-2</a:t>
            </a:r>
          </a:p>
        </p:txBody>
      </p:sp>
    </p:spTree>
    <p:extLst>
      <p:ext uri="{BB962C8B-B14F-4D97-AF65-F5344CB8AC3E}">
        <p14:creationId xmlns:p14="http://schemas.microsoft.com/office/powerpoint/2010/main" val="396527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395536" y="1628800"/>
            <a:ext cx="8318188"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50000"/>
              </a:spcBef>
            </a:pPr>
            <a:r>
              <a:rPr kumimoji="1" lang="zh-CN" altLang="en-US" sz="2800" b="1" dirty="0">
                <a:solidFill>
                  <a:schemeClr val="tx1"/>
                </a:solidFill>
                <a:latin typeface="Times New Roman" pitchFamily="18" charset="0"/>
              </a:rPr>
              <a:t>一、要求：</a:t>
            </a:r>
          </a:p>
          <a:p>
            <a:pPr algn="l">
              <a:spcBef>
                <a:spcPct val="50000"/>
              </a:spcBef>
            </a:pPr>
            <a:r>
              <a:rPr kumimoji="1" lang="en-US" altLang="zh-CN" sz="2400" dirty="0">
                <a:solidFill>
                  <a:schemeClr val="bg2">
                    <a:lumMod val="10000"/>
                  </a:schemeClr>
                </a:solidFill>
                <a:latin typeface="仿宋" panose="02010609060101010101" pitchFamily="49" charset="-122"/>
                <a:ea typeface="仿宋" panose="02010609060101010101" pitchFamily="49" charset="-122"/>
              </a:rPr>
              <a:t>    • </a:t>
            </a:r>
            <a:r>
              <a:rPr kumimoji="1" lang="zh-CN" altLang="en-US" sz="2400" dirty="0">
                <a:solidFill>
                  <a:schemeClr val="bg2">
                    <a:lumMod val="10000"/>
                  </a:schemeClr>
                </a:solidFill>
                <a:latin typeface="仿宋" panose="02010609060101010101" pitchFamily="49" charset="-122"/>
                <a:ea typeface="仿宋" panose="02010609060101010101" pitchFamily="49" charset="-122"/>
              </a:rPr>
              <a:t>认真听课、做好笔记</a:t>
            </a:r>
            <a:endParaRPr kumimoji="1" lang="en-US" altLang="zh-CN" sz="2400" dirty="0">
              <a:solidFill>
                <a:schemeClr val="bg2">
                  <a:lumMod val="10000"/>
                </a:schemeClr>
              </a:solidFill>
              <a:latin typeface="仿宋" panose="02010609060101010101" pitchFamily="49" charset="-122"/>
              <a:ea typeface="仿宋" panose="02010609060101010101" pitchFamily="49" charset="-122"/>
            </a:endParaRPr>
          </a:p>
          <a:p>
            <a:pPr algn="l">
              <a:spcBef>
                <a:spcPct val="50000"/>
              </a:spcBef>
            </a:pPr>
            <a:r>
              <a:rPr kumimoji="1" lang="en-US" altLang="zh-CN" sz="2400" dirty="0">
                <a:solidFill>
                  <a:schemeClr val="bg2">
                    <a:lumMod val="10000"/>
                  </a:schemeClr>
                </a:solidFill>
                <a:latin typeface="仿宋" panose="02010609060101010101" pitchFamily="49" charset="-122"/>
                <a:ea typeface="仿宋" panose="02010609060101010101" pitchFamily="49" charset="-122"/>
              </a:rPr>
              <a:t>    • </a:t>
            </a:r>
            <a:r>
              <a:rPr kumimoji="1" lang="zh-CN" altLang="en-US" sz="2400" dirty="0">
                <a:solidFill>
                  <a:schemeClr val="bg2">
                    <a:lumMod val="10000"/>
                  </a:schemeClr>
                </a:solidFill>
                <a:latin typeface="仿宋" panose="02010609060101010101" pitchFamily="49" charset="-122"/>
                <a:ea typeface="仿宋" panose="02010609060101010101" pitchFamily="49" charset="-122"/>
              </a:rPr>
              <a:t>多问、多咨询</a:t>
            </a:r>
            <a:endParaRPr lang="en-US" altLang="zh-CN" sz="2400" dirty="0">
              <a:solidFill>
                <a:schemeClr val="bg2">
                  <a:lumMod val="10000"/>
                </a:schemeClr>
              </a:solidFill>
              <a:latin typeface="仿宋" panose="02010609060101010101" pitchFamily="49" charset="-122"/>
              <a:ea typeface="仿宋" panose="02010609060101010101" pitchFamily="49" charset="-122"/>
            </a:endParaRPr>
          </a:p>
        </p:txBody>
      </p:sp>
      <p:sp>
        <p:nvSpPr>
          <p:cNvPr id="2" name="矩形 1"/>
          <p:cNvSpPr/>
          <p:nvPr/>
        </p:nvSpPr>
        <p:spPr>
          <a:xfrm>
            <a:off x="2339752" y="620688"/>
            <a:ext cx="4354077" cy="646331"/>
          </a:xfrm>
          <a:prstGeom prst="rect">
            <a:avLst/>
          </a:prstGeom>
        </p:spPr>
        <p:txBody>
          <a:bodyPr wrap="none">
            <a:spAutoFit/>
          </a:bodyPr>
          <a:lstStyle/>
          <a:p>
            <a:pPr algn="l">
              <a:spcBef>
                <a:spcPct val="50000"/>
              </a:spcBef>
            </a:pPr>
            <a:r>
              <a:rPr kumimoji="1" lang="zh-CN" altLang="en-US" sz="3600" dirty="0">
                <a:solidFill>
                  <a:schemeClr val="accent5">
                    <a:lumMod val="10000"/>
                  </a:schemeClr>
                </a:solidFill>
                <a:latin typeface="Times New Roman" pitchFamily="18" charset="0"/>
              </a:rPr>
              <a:t>课程要求及评分标准</a:t>
            </a:r>
          </a:p>
        </p:txBody>
      </p:sp>
      <p:sp>
        <p:nvSpPr>
          <p:cNvPr id="4" name="文本框 3">
            <a:extLst>
              <a:ext uri="{FF2B5EF4-FFF2-40B4-BE49-F238E27FC236}">
                <a16:creationId xmlns:a16="http://schemas.microsoft.com/office/drawing/2014/main" id="{CBA19984-7239-40CE-BD81-BB12091BECE4}"/>
              </a:ext>
            </a:extLst>
          </p:cNvPr>
          <p:cNvSpPr txBox="1"/>
          <p:nvPr/>
        </p:nvSpPr>
        <p:spPr>
          <a:xfrm>
            <a:off x="395536" y="3573016"/>
            <a:ext cx="8568952" cy="2549416"/>
          </a:xfrm>
          <a:prstGeom prst="rect">
            <a:avLst/>
          </a:prstGeom>
          <a:noFill/>
        </p:spPr>
        <p:txBody>
          <a:bodyPr wrap="square" rtlCol="0">
            <a:spAutoFit/>
          </a:bodyPr>
          <a:lstStyle/>
          <a:p>
            <a:pPr algn="l">
              <a:spcBef>
                <a:spcPct val="50000"/>
              </a:spcBef>
            </a:pPr>
            <a:r>
              <a:rPr kumimoji="1" lang="zh-CN" altLang="en-US" sz="2800" dirty="0">
                <a:solidFill>
                  <a:schemeClr val="tx1"/>
                </a:solidFill>
                <a:latin typeface="Times New Roman" pitchFamily="18" charset="0"/>
              </a:rPr>
              <a:t>二、 评分标准：</a:t>
            </a:r>
          </a:p>
          <a:p>
            <a:pPr algn="l">
              <a:lnSpc>
                <a:spcPct val="150000"/>
              </a:lnSpc>
            </a:pPr>
            <a:r>
              <a:rPr kumimoji="1" lang="zh-CN" altLang="en-US" sz="2400" dirty="0">
                <a:solidFill>
                  <a:schemeClr val="bg2">
                    <a:lumMod val="10000"/>
                  </a:schemeClr>
                </a:solidFill>
                <a:latin typeface="仿宋" panose="02010609060101010101" pitchFamily="49" charset="-122"/>
                <a:ea typeface="仿宋" panose="02010609060101010101" pitchFamily="49" charset="-122"/>
              </a:rPr>
              <a:t>    </a:t>
            </a:r>
            <a:r>
              <a:rPr lang="en-US" altLang="zh-CN" sz="2400" dirty="0">
                <a:solidFill>
                  <a:schemeClr val="bg2">
                    <a:lumMod val="10000"/>
                  </a:schemeClr>
                </a:solidFill>
                <a:latin typeface="仿宋" panose="02010609060101010101" pitchFamily="49" charset="-122"/>
                <a:ea typeface="仿宋" panose="02010609060101010101" pitchFamily="49" charset="-122"/>
              </a:rPr>
              <a:t>• </a:t>
            </a:r>
            <a:r>
              <a:rPr kumimoji="1" lang="zh-CN" altLang="en-US" sz="2400" dirty="0">
                <a:solidFill>
                  <a:schemeClr val="bg2">
                    <a:lumMod val="10000"/>
                  </a:schemeClr>
                </a:solidFill>
                <a:latin typeface="仿宋" panose="02010609060101010101" pitchFamily="49" charset="-122"/>
                <a:ea typeface="仿宋" panose="02010609060101010101" pitchFamily="49" charset="-122"/>
              </a:rPr>
              <a:t>平时成绩：</a:t>
            </a:r>
            <a:r>
              <a:rPr kumimoji="1" lang="en-US" altLang="zh-CN" sz="2400" dirty="0">
                <a:solidFill>
                  <a:srgbClr val="0000FF"/>
                </a:solidFill>
                <a:latin typeface="仿宋" panose="02010609060101010101" pitchFamily="49" charset="-122"/>
                <a:ea typeface="仿宋" panose="02010609060101010101" pitchFamily="49" charset="-122"/>
              </a:rPr>
              <a:t>30%</a:t>
            </a:r>
            <a:r>
              <a:rPr kumimoji="1" lang="zh-CN" altLang="en-US" sz="2400" dirty="0">
                <a:solidFill>
                  <a:srgbClr val="0000FF"/>
                </a:solidFill>
                <a:latin typeface="仿宋" panose="02010609060101010101" pitchFamily="49" charset="-122"/>
                <a:ea typeface="仿宋" panose="02010609060101010101" pitchFamily="49" charset="-122"/>
              </a:rPr>
              <a:t>（考勤）</a:t>
            </a:r>
            <a:endParaRPr kumimoji="1" lang="en-US" altLang="zh-CN" sz="2400" dirty="0">
              <a:solidFill>
                <a:srgbClr val="0000FF"/>
              </a:solidFill>
              <a:latin typeface="仿宋" panose="02010609060101010101" pitchFamily="49" charset="-122"/>
              <a:ea typeface="仿宋" panose="02010609060101010101" pitchFamily="49" charset="-122"/>
            </a:endParaRPr>
          </a:p>
          <a:p>
            <a:pPr algn="l">
              <a:lnSpc>
                <a:spcPct val="150000"/>
              </a:lnSpc>
            </a:pPr>
            <a:r>
              <a:rPr kumimoji="1" lang="en-US" altLang="zh-CN" sz="2400" dirty="0">
                <a:solidFill>
                  <a:schemeClr val="bg2">
                    <a:lumMod val="10000"/>
                  </a:schemeClr>
                </a:solidFill>
                <a:latin typeface="仿宋" panose="02010609060101010101" pitchFamily="49" charset="-122"/>
                <a:ea typeface="仿宋" panose="02010609060101010101" pitchFamily="49" charset="-122"/>
              </a:rPr>
              <a:t>    • </a:t>
            </a:r>
            <a:r>
              <a:rPr kumimoji="1" lang="zh-CN" altLang="en-US" sz="2400" dirty="0">
                <a:solidFill>
                  <a:schemeClr val="bg2">
                    <a:lumMod val="10000"/>
                  </a:schemeClr>
                </a:solidFill>
                <a:latin typeface="仿宋" panose="02010609060101010101" pitchFamily="49" charset="-122"/>
                <a:ea typeface="仿宋" panose="02010609060101010101" pitchFamily="49" charset="-122"/>
              </a:rPr>
              <a:t>期末考试：</a:t>
            </a:r>
            <a:r>
              <a:rPr kumimoji="1" lang="en-US" altLang="zh-CN" sz="2400" dirty="0">
                <a:solidFill>
                  <a:srgbClr val="0000FF"/>
                </a:solidFill>
                <a:latin typeface="仿宋" panose="02010609060101010101" pitchFamily="49" charset="-122"/>
                <a:ea typeface="仿宋" panose="02010609060101010101" pitchFamily="49" charset="-122"/>
              </a:rPr>
              <a:t>70%</a:t>
            </a:r>
            <a:r>
              <a:rPr kumimoji="1" lang="zh-CN" altLang="en-US" sz="2400" dirty="0">
                <a:solidFill>
                  <a:srgbClr val="0000FF"/>
                </a:solidFill>
                <a:latin typeface="仿宋" panose="02010609060101010101" pitchFamily="49" charset="-122"/>
                <a:ea typeface="仿宋" panose="02010609060101010101" pitchFamily="49" charset="-122"/>
              </a:rPr>
              <a:t>（考查，第</a:t>
            </a:r>
            <a:r>
              <a:rPr kumimoji="1" lang="en-US" altLang="zh-CN" sz="2400" dirty="0">
                <a:solidFill>
                  <a:srgbClr val="0000FF"/>
                </a:solidFill>
                <a:latin typeface="仿宋" panose="02010609060101010101" pitchFamily="49" charset="-122"/>
                <a:ea typeface="仿宋" panose="02010609060101010101" pitchFamily="49" charset="-122"/>
              </a:rPr>
              <a:t>12</a:t>
            </a:r>
            <a:r>
              <a:rPr kumimoji="1" lang="zh-CN" altLang="en-US" sz="2400" dirty="0">
                <a:solidFill>
                  <a:srgbClr val="0000FF"/>
                </a:solidFill>
                <a:latin typeface="仿宋" panose="02010609060101010101" pitchFamily="49" charset="-122"/>
                <a:ea typeface="仿宋" panose="02010609060101010101" pitchFamily="49" charset="-122"/>
              </a:rPr>
              <a:t>次课后一周之内交）</a:t>
            </a:r>
            <a:r>
              <a:rPr kumimoji="1" lang="en-US" altLang="zh-CN" sz="2400" dirty="0">
                <a:solidFill>
                  <a:schemeClr val="bg2">
                    <a:lumMod val="10000"/>
                  </a:schemeClr>
                </a:solidFill>
                <a:latin typeface="仿宋" panose="02010609060101010101" pitchFamily="49" charset="-122"/>
                <a:ea typeface="仿宋" panose="02010609060101010101" pitchFamily="49" charset="-122"/>
              </a:rPr>
              <a:t>      </a:t>
            </a:r>
          </a:p>
          <a:p>
            <a:pPr algn="l">
              <a:lnSpc>
                <a:spcPct val="150000"/>
              </a:lnSpc>
            </a:pPr>
            <a:r>
              <a:rPr kumimoji="1" lang="en-US" altLang="zh-CN" sz="2400" dirty="0">
                <a:solidFill>
                  <a:schemeClr val="bg2">
                    <a:lumMod val="10000"/>
                  </a:schemeClr>
                </a:solidFill>
                <a:latin typeface="仿宋" panose="02010609060101010101" pitchFamily="49" charset="-122"/>
                <a:ea typeface="仿宋" panose="02010609060101010101" pitchFamily="49" charset="-122"/>
              </a:rPr>
              <a:t>  </a:t>
            </a:r>
            <a:r>
              <a:rPr kumimoji="1" lang="zh-CN" altLang="en-US" sz="2400" dirty="0">
                <a:solidFill>
                  <a:schemeClr val="bg2">
                    <a:lumMod val="10000"/>
                  </a:schemeClr>
                </a:solidFill>
                <a:latin typeface="仿宋" panose="02010609060101010101" pitchFamily="49" charset="-122"/>
                <a:ea typeface="仿宋" panose="02010609060101010101" pitchFamily="49" charset="-122"/>
              </a:rPr>
              <a:t>考查报告要求：</a:t>
            </a:r>
            <a:r>
              <a:rPr kumimoji="1" lang="zh-CN" altLang="en-US" sz="2400" dirty="0">
                <a:solidFill>
                  <a:srgbClr val="FF0000"/>
                </a:solidFill>
                <a:latin typeface="仿宋" panose="02010609060101010101" pitchFamily="49" charset="-122"/>
                <a:ea typeface="仿宋" panose="02010609060101010101" pitchFamily="49" charset="-122"/>
              </a:rPr>
              <a:t>至少与其中一位授课老师的讲课内容一致！ </a:t>
            </a:r>
          </a:p>
          <a:p>
            <a:pPr algn="l">
              <a:lnSpc>
                <a:spcPct val="150000"/>
              </a:lnSpc>
            </a:pPr>
            <a:endParaRPr lang="zh-CN" altLang="en-US" dirty="0"/>
          </a:p>
        </p:txBody>
      </p:sp>
    </p:spTree>
    <p:extLst>
      <p:ext uri="{BB962C8B-B14F-4D97-AF65-F5344CB8AC3E}">
        <p14:creationId xmlns:p14="http://schemas.microsoft.com/office/powerpoint/2010/main" val="3776638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3054EB6-C152-4897-857D-5E5D0151E51E}"/>
              </a:ext>
            </a:extLst>
          </p:cNvPr>
          <p:cNvSpPr txBox="1">
            <a:spLocks noChangeArrowheads="1"/>
          </p:cNvSpPr>
          <p:nvPr/>
        </p:nvSpPr>
        <p:spPr>
          <a:xfrm>
            <a:off x="3275856" y="476672"/>
            <a:ext cx="2160240" cy="57611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pPr>
            <a:r>
              <a:rPr lang="en-US" b="0" dirty="0"/>
              <a:t>Example-3</a:t>
            </a:r>
          </a:p>
        </p:txBody>
      </p:sp>
      <p:pic>
        <p:nvPicPr>
          <p:cNvPr id="4" name="图片 3">
            <a:extLst>
              <a:ext uri="{FF2B5EF4-FFF2-40B4-BE49-F238E27FC236}">
                <a16:creationId xmlns:a16="http://schemas.microsoft.com/office/drawing/2014/main" id="{A4111B21-9DB8-4686-86E5-2E535A070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12776"/>
            <a:ext cx="7872603" cy="4536504"/>
          </a:xfrm>
          <a:prstGeom prst="rect">
            <a:avLst/>
          </a:prstGeom>
        </p:spPr>
      </p:pic>
    </p:spTree>
    <p:extLst>
      <p:ext uri="{BB962C8B-B14F-4D97-AF65-F5344CB8AC3E}">
        <p14:creationId xmlns:p14="http://schemas.microsoft.com/office/powerpoint/2010/main" val="34298274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05" y="621060"/>
            <a:ext cx="515302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6" name="Text Box 3"/>
          <p:cNvSpPr txBox="1">
            <a:spLocks noChangeArrowheads="1"/>
          </p:cNvSpPr>
          <p:nvPr/>
        </p:nvSpPr>
        <p:spPr bwMode="auto">
          <a:xfrm>
            <a:off x="5259650" y="560874"/>
            <a:ext cx="374493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l" eaLnBrk="1" hangingPunct="1"/>
            <a:r>
              <a:rPr lang="en-US" sz="2000" dirty="0"/>
              <a:t>DPS: </a:t>
            </a:r>
          </a:p>
          <a:p>
            <a:pPr algn="l" eaLnBrk="1" hangingPunct="1"/>
            <a:r>
              <a:rPr lang="en-US" sz="1800" dirty="0"/>
              <a:t>distributed parameter systems</a:t>
            </a:r>
          </a:p>
        </p:txBody>
      </p:sp>
      <p:sp>
        <p:nvSpPr>
          <p:cNvPr id="40967" name="Text Box 4"/>
          <p:cNvSpPr txBox="1">
            <a:spLocks noChangeArrowheads="1"/>
          </p:cNvSpPr>
          <p:nvPr/>
        </p:nvSpPr>
        <p:spPr bwMode="auto">
          <a:xfrm>
            <a:off x="5363518" y="5350376"/>
            <a:ext cx="23102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l" eaLnBrk="1" hangingPunct="1"/>
            <a:r>
              <a:rPr lang="en-US" sz="1600" dirty="0">
                <a:solidFill>
                  <a:srgbClr val="FF0000"/>
                </a:solidFill>
              </a:rPr>
              <a:t>Smart Sniffing and S</a:t>
            </a:r>
          </a:p>
          <a:p>
            <a:pPr algn="l" eaLnBrk="1" hangingPunct="1"/>
            <a:r>
              <a:rPr lang="en-US" sz="1600" dirty="0">
                <a:solidFill>
                  <a:srgbClr val="FF0000"/>
                </a:solidFill>
              </a:rPr>
              <a:t>praying Problem</a:t>
            </a:r>
          </a:p>
        </p:txBody>
      </p:sp>
      <p:sp>
        <p:nvSpPr>
          <p:cNvPr id="40968" name="Text Box 5"/>
          <p:cNvSpPr txBox="1">
            <a:spLocks noChangeArrowheads="1"/>
          </p:cNvSpPr>
          <p:nvPr/>
        </p:nvSpPr>
        <p:spPr bwMode="auto">
          <a:xfrm>
            <a:off x="5363518" y="5945298"/>
            <a:ext cx="34385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l" eaLnBrk="1" hangingPunct="1"/>
            <a:r>
              <a:rPr lang="en-US" sz="1600" dirty="0">
                <a:solidFill>
                  <a:srgbClr val="FF0000"/>
                </a:solidFill>
              </a:rPr>
              <a:t>Sensors and actuators are all mobile</a:t>
            </a:r>
          </a:p>
        </p:txBody>
      </p:sp>
      <p:sp>
        <p:nvSpPr>
          <p:cNvPr id="40969" name="Text Box 6"/>
          <p:cNvSpPr txBox="1">
            <a:spLocks noChangeArrowheads="1"/>
          </p:cNvSpPr>
          <p:nvPr/>
        </p:nvSpPr>
        <p:spPr bwMode="auto">
          <a:xfrm>
            <a:off x="5363518" y="1402804"/>
            <a:ext cx="350448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l" eaLnBrk="1" hangingPunct="1"/>
            <a:r>
              <a:rPr lang="en-US" dirty="0">
                <a:solidFill>
                  <a:schemeClr val="accent2"/>
                </a:solidFill>
              </a:rPr>
              <a:t>Features:</a:t>
            </a:r>
          </a:p>
          <a:p>
            <a:pPr algn="l" eaLnBrk="1" hangingPunct="1"/>
            <a:endParaRPr lang="en-US" dirty="0">
              <a:solidFill>
                <a:schemeClr val="accent2"/>
              </a:solidFill>
            </a:endParaRPr>
          </a:p>
          <a:p>
            <a:pPr algn="l" eaLnBrk="1" hangingPunct="1">
              <a:buFontTx/>
              <a:buChar char="•"/>
            </a:pPr>
            <a:r>
              <a:rPr lang="en-US" sz="2000" dirty="0"/>
              <a:t>Domain of interest</a:t>
            </a:r>
          </a:p>
          <a:p>
            <a:pPr algn="l" eaLnBrk="1" hangingPunct="1">
              <a:buFontTx/>
              <a:buChar char="•"/>
            </a:pPr>
            <a:r>
              <a:rPr lang="en-US" sz="2000" dirty="0"/>
              <a:t>Sensor configuration</a:t>
            </a:r>
          </a:p>
          <a:p>
            <a:pPr algn="l" eaLnBrk="1" hangingPunct="1">
              <a:buFontTx/>
              <a:buChar char="•"/>
            </a:pPr>
            <a:r>
              <a:rPr lang="en-US" sz="2000" dirty="0"/>
              <a:t>Sensor effective region</a:t>
            </a:r>
          </a:p>
          <a:p>
            <a:pPr algn="l" eaLnBrk="1" hangingPunct="1">
              <a:buFontTx/>
              <a:buChar char="•"/>
            </a:pPr>
            <a:r>
              <a:rPr lang="en-US" sz="2000" dirty="0"/>
              <a:t>Actuator configuration</a:t>
            </a:r>
          </a:p>
          <a:p>
            <a:pPr algn="l" eaLnBrk="1" hangingPunct="1">
              <a:buFontTx/>
              <a:buChar char="•"/>
            </a:pPr>
            <a:r>
              <a:rPr lang="en-US" sz="2000" dirty="0"/>
              <a:t>Actuator effective region</a:t>
            </a:r>
          </a:p>
          <a:p>
            <a:pPr algn="l" eaLnBrk="1" hangingPunct="1">
              <a:buFontTx/>
              <a:buChar char="•"/>
            </a:pPr>
            <a:r>
              <a:rPr lang="en-US" sz="2000" dirty="0"/>
              <a:t>Mobile or static</a:t>
            </a:r>
          </a:p>
          <a:p>
            <a:pPr algn="l" eaLnBrk="1" hangingPunct="1">
              <a:buFontTx/>
              <a:buChar char="•"/>
            </a:pPr>
            <a:r>
              <a:rPr lang="en-US" sz="2000" dirty="0"/>
              <a:t>Communicating or not</a:t>
            </a:r>
          </a:p>
          <a:p>
            <a:pPr algn="l" eaLnBrk="1" hangingPunct="1">
              <a:buFontTx/>
              <a:buChar char="•"/>
            </a:pPr>
            <a:r>
              <a:rPr lang="en-US" sz="2000" dirty="0"/>
              <a:t>Collocated or not</a:t>
            </a:r>
          </a:p>
        </p:txBody>
      </p:sp>
      <p:sp>
        <p:nvSpPr>
          <p:cNvPr id="40970" name="Text Box 7"/>
          <p:cNvSpPr txBox="1">
            <a:spLocks noChangeArrowheads="1"/>
          </p:cNvSpPr>
          <p:nvPr/>
        </p:nvSpPr>
        <p:spPr bwMode="auto">
          <a:xfrm>
            <a:off x="5363518" y="4977029"/>
            <a:ext cx="194155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ahoma" pitchFamily="34" charset="0"/>
              </a:defRPr>
            </a:lvl1pPr>
            <a:lvl2pPr marL="742950" indent="-285750" eaLnBrk="0" hangingPunct="0">
              <a:defRPr sz="2400">
                <a:solidFill>
                  <a:schemeClr val="tx1"/>
                </a:solidFill>
                <a:latin typeface="Tahoma" pitchFamily="34" charset="0"/>
              </a:defRPr>
            </a:lvl2pPr>
            <a:lvl3pPr marL="1143000" indent="-228600" eaLnBrk="0" hangingPunct="0">
              <a:defRPr sz="2400">
                <a:solidFill>
                  <a:schemeClr val="tx1"/>
                </a:solidFill>
                <a:latin typeface="Tahoma" pitchFamily="34" charset="0"/>
              </a:defRPr>
            </a:lvl3pPr>
            <a:lvl4pPr marL="1600200" indent="-228600" eaLnBrk="0" hangingPunct="0">
              <a:defRPr sz="2400">
                <a:solidFill>
                  <a:schemeClr val="tx1"/>
                </a:solidFill>
                <a:latin typeface="Tahoma" pitchFamily="34" charset="0"/>
              </a:defRPr>
            </a:lvl4pPr>
            <a:lvl5pPr marL="2057400" indent="-228600" eaLnBrk="0" hangingPunct="0">
              <a:defRPr sz="2400">
                <a:solidFill>
                  <a:schemeClr val="tx1"/>
                </a:solidFill>
                <a:latin typeface="Tahoma" pitchFamily="34" charset="0"/>
              </a:defRPr>
            </a:lvl5pPr>
            <a:lvl6pPr marL="2514600" indent="-228600" eaLnBrk="0" fontAlgn="base" hangingPunct="0">
              <a:spcBef>
                <a:spcPct val="0"/>
              </a:spcBef>
              <a:spcAft>
                <a:spcPct val="0"/>
              </a:spcAft>
              <a:defRPr sz="2400">
                <a:solidFill>
                  <a:schemeClr val="tx1"/>
                </a:solidFill>
                <a:latin typeface="Tahoma" pitchFamily="34" charset="0"/>
              </a:defRPr>
            </a:lvl6pPr>
            <a:lvl7pPr marL="2971800" indent="-228600" eaLnBrk="0" fontAlgn="base" hangingPunct="0">
              <a:spcBef>
                <a:spcPct val="0"/>
              </a:spcBef>
              <a:spcAft>
                <a:spcPct val="0"/>
              </a:spcAft>
              <a:defRPr sz="2400">
                <a:solidFill>
                  <a:schemeClr val="tx1"/>
                </a:solidFill>
                <a:latin typeface="Tahoma" pitchFamily="34" charset="0"/>
              </a:defRPr>
            </a:lvl7pPr>
            <a:lvl8pPr marL="3429000" indent="-228600" eaLnBrk="0" fontAlgn="base" hangingPunct="0">
              <a:spcBef>
                <a:spcPct val="0"/>
              </a:spcBef>
              <a:spcAft>
                <a:spcPct val="0"/>
              </a:spcAft>
              <a:defRPr sz="2400">
                <a:solidFill>
                  <a:schemeClr val="tx1"/>
                </a:solidFill>
                <a:latin typeface="Tahoma" pitchFamily="34" charset="0"/>
              </a:defRPr>
            </a:lvl8pPr>
            <a:lvl9pPr marL="3886200" indent="-228600" eaLnBrk="0" fontAlgn="base" hangingPunct="0">
              <a:spcBef>
                <a:spcPct val="0"/>
              </a:spcBef>
              <a:spcAft>
                <a:spcPct val="0"/>
              </a:spcAft>
              <a:defRPr sz="2400">
                <a:solidFill>
                  <a:schemeClr val="tx1"/>
                </a:solidFill>
                <a:latin typeface="Tahoma" pitchFamily="34" charset="0"/>
              </a:defRPr>
            </a:lvl9pPr>
          </a:lstStyle>
          <a:p>
            <a:pPr algn="l" eaLnBrk="1" hangingPunct="1"/>
            <a:r>
              <a:rPr lang="en-US" sz="1600" dirty="0">
                <a:solidFill>
                  <a:srgbClr val="FF0000"/>
                </a:solidFill>
              </a:rPr>
              <a:t>MAS-net Project:</a:t>
            </a:r>
          </a:p>
        </p:txBody>
      </p:sp>
    </p:spTree>
    <p:extLst>
      <p:ext uri="{BB962C8B-B14F-4D97-AF65-F5344CB8AC3E}">
        <p14:creationId xmlns:p14="http://schemas.microsoft.com/office/powerpoint/2010/main" val="2633271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a:xfrm>
            <a:off x="250825" y="57944"/>
            <a:ext cx="9144000" cy="935037"/>
          </a:xfrm>
        </p:spPr>
        <p:txBody>
          <a:bodyPr/>
          <a:lstStyle/>
          <a:p>
            <a:pPr eaLnBrk="1" hangingPunct="1"/>
            <a:r>
              <a:rPr lang="en-US" dirty="0" err="1">
                <a:solidFill>
                  <a:srgbClr val="0000FF"/>
                </a:solidFill>
              </a:rPr>
              <a:t>WaterWatch</a:t>
            </a:r>
            <a:r>
              <a:rPr lang="en-US" dirty="0">
                <a:solidFill>
                  <a:srgbClr val="0000FF"/>
                </a:solidFill>
              </a:rPr>
              <a:t>?</a:t>
            </a:r>
          </a:p>
        </p:txBody>
      </p:sp>
      <p:sp>
        <p:nvSpPr>
          <p:cNvPr id="58373" name="Oval 3"/>
          <p:cNvSpPr>
            <a:spLocks noChangeArrowheads="1"/>
          </p:cNvSpPr>
          <p:nvPr/>
        </p:nvSpPr>
        <p:spPr bwMode="auto">
          <a:xfrm>
            <a:off x="2843213" y="3284538"/>
            <a:ext cx="3384550" cy="3240087"/>
          </a:xfrm>
          <a:prstGeom prst="ellipse">
            <a:avLst/>
          </a:prstGeom>
          <a:noFill/>
          <a:ln w="57150">
            <a:solidFill>
              <a:srgbClr val="FF0000"/>
            </a:solidFill>
            <a:miter lim="800000"/>
            <a:headEnd/>
            <a:tailEnd/>
          </a:ln>
        </p:spPr>
        <p:txBody>
          <a:bodyPr wrap="none" anchor="ctr"/>
          <a:lstStyle/>
          <a:p>
            <a:pPr algn="l"/>
            <a:endParaRPr lang="en-US">
              <a:solidFill>
                <a:schemeClr val="tx1"/>
              </a:solidFill>
            </a:endParaRPr>
          </a:p>
        </p:txBody>
      </p:sp>
      <p:sp>
        <p:nvSpPr>
          <p:cNvPr id="58374" name="Text Box 4"/>
          <p:cNvSpPr txBox="1">
            <a:spLocks noChangeArrowheads="1"/>
          </p:cNvSpPr>
          <p:nvPr/>
        </p:nvSpPr>
        <p:spPr bwMode="auto">
          <a:xfrm>
            <a:off x="3871059" y="3644900"/>
            <a:ext cx="1620957" cy="369332"/>
          </a:xfrm>
          <a:prstGeom prst="rect">
            <a:avLst/>
          </a:prstGeom>
          <a:noFill/>
          <a:ln w="9525" algn="ctr">
            <a:noFill/>
            <a:miter lim="800000"/>
            <a:headEnd/>
            <a:tailEnd/>
          </a:ln>
        </p:spPr>
        <p:txBody>
          <a:bodyPr wrap="none">
            <a:spAutoFit/>
          </a:bodyPr>
          <a:lstStyle/>
          <a:p>
            <a:pPr algn="l"/>
            <a:r>
              <a:rPr lang="en-US">
                <a:solidFill>
                  <a:schemeClr val="tx1"/>
                </a:solidFill>
              </a:rPr>
              <a:t>Geo-Domain </a:t>
            </a:r>
          </a:p>
        </p:txBody>
      </p:sp>
      <p:sp>
        <p:nvSpPr>
          <p:cNvPr id="58375" name="Text Box 5"/>
          <p:cNvSpPr txBox="1">
            <a:spLocks noChangeArrowheads="1"/>
          </p:cNvSpPr>
          <p:nvPr/>
        </p:nvSpPr>
        <p:spPr bwMode="auto">
          <a:xfrm>
            <a:off x="390272" y="1557338"/>
            <a:ext cx="2048381" cy="646331"/>
          </a:xfrm>
          <a:prstGeom prst="rect">
            <a:avLst/>
          </a:prstGeom>
          <a:noFill/>
          <a:ln w="9525" algn="ctr">
            <a:noFill/>
            <a:miter lim="800000"/>
            <a:headEnd/>
            <a:tailEnd/>
          </a:ln>
        </p:spPr>
        <p:txBody>
          <a:bodyPr wrap="none">
            <a:spAutoFit/>
          </a:bodyPr>
          <a:lstStyle/>
          <a:p>
            <a:pPr algn="l"/>
            <a:r>
              <a:rPr lang="en-US">
                <a:solidFill>
                  <a:schemeClr val="tx1"/>
                </a:solidFill>
              </a:rPr>
              <a:t>Water resources,</a:t>
            </a:r>
          </a:p>
          <a:p>
            <a:pPr algn="l"/>
            <a:r>
              <a:rPr lang="en-US">
                <a:solidFill>
                  <a:schemeClr val="tx1"/>
                </a:solidFill>
              </a:rPr>
              <a:t>Gates, flumes </a:t>
            </a:r>
          </a:p>
        </p:txBody>
      </p:sp>
      <p:sp>
        <p:nvSpPr>
          <p:cNvPr id="58376" name="Rectangle 6"/>
          <p:cNvSpPr>
            <a:spLocks noChangeArrowheads="1"/>
          </p:cNvSpPr>
          <p:nvPr/>
        </p:nvSpPr>
        <p:spPr bwMode="auto">
          <a:xfrm>
            <a:off x="250825" y="1412875"/>
            <a:ext cx="2305050" cy="1295400"/>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77" name="Rectangle 7"/>
          <p:cNvSpPr>
            <a:spLocks noChangeArrowheads="1"/>
          </p:cNvSpPr>
          <p:nvPr/>
        </p:nvSpPr>
        <p:spPr bwMode="auto">
          <a:xfrm>
            <a:off x="250825" y="2781300"/>
            <a:ext cx="2305050" cy="719138"/>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78" name="Text Box 8"/>
          <p:cNvSpPr txBox="1">
            <a:spLocks noChangeArrowheads="1"/>
          </p:cNvSpPr>
          <p:nvPr/>
        </p:nvSpPr>
        <p:spPr bwMode="auto">
          <a:xfrm>
            <a:off x="464165" y="2852738"/>
            <a:ext cx="2065694" cy="369332"/>
          </a:xfrm>
          <a:prstGeom prst="rect">
            <a:avLst/>
          </a:prstGeom>
          <a:noFill/>
          <a:ln w="9525" algn="ctr">
            <a:noFill/>
            <a:miter lim="800000"/>
            <a:headEnd/>
            <a:tailEnd/>
          </a:ln>
        </p:spPr>
        <p:txBody>
          <a:bodyPr wrap="none">
            <a:spAutoFit/>
          </a:bodyPr>
          <a:lstStyle/>
          <a:p>
            <a:pPr algn="l"/>
            <a:r>
              <a:rPr lang="en-US">
                <a:solidFill>
                  <a:schemeClr val="tx1"/>
                </a:solidFill>
              </a:rPr>
              <a:t>Weather, climate </a:t>
            </a:r>
          </a:p>
        </p:txBody>
      </p:sp>
      <p:sp>
        <p:nvSpPr>
          <p:cNvPr id="58379" name="Rectangle 9"/>
          <p:cNvSpPr>
            <a:spLocks noChangeArrowheads="1"/>
          </p:cNvSpPr>
          <p:nvPr/>
        </p:nvSpPr>
        <p:spPr bwMode="auto">
          <a:xfrm>
            <a:off x="250825" y="3573463"/>
            <a:ext cx="2305050" cy="719137"/>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80" name="Text Box 10"/>
          <p:cNvSpPr txBox="1">
            <a:spLocks noChangeArrowheads="1"/>
          </p:cNvSpPr>
          <p:nvPr/>
        </p:nvSpPr>
        <p:spPr bwMode="auto">
          <a:xfrm>
            <a:off x="968290" y="3716338"/>
            <a:ext cx="1133644" cy="369332"/>
          </a:xfrm>
          <a:prstGeom prst="rect">
            <a:avLst/>
          </a:prstGeom>
          <a:noFill/>
          <a:ln w="9525" algn="ctr">
            <a:noFill/>
            <a:miter lim="800000"/>
            <a:headEnd/>
            <a:tailEnd/>
          </a:ln>
        </p:spPr>
        <p:txBody>
          <a:bodyPr wrap="none">
            <a:spAutoFit/>
          </a:bodyPr>
          <a:lstStyle/>
          <a:p>
            <a:pPr algn="l"/>
            <a:r>
              <a:rPr lang="en-US">
                <a:solidFill>
                  <a:schemeClr val="tx1"/>
                </a:solidFill>
              </a:rPr>
              <a:t>demand </a:t>
            </a:r>
          </a:p>
        </p:txBody>
      </p:sp>
      <p:sp>
        <p:nvSpPr>
          <p:cNvPr id="58381" name="Rectangle 11"/>
          <p:cNvSpPr>
            <a:spLocks noChangeArrowheads="1"/>
          </p:cNvSpPr>
          <p:nvPr/>
        </p:nvSpPr>
        <p:spPr bwMode="auto">
          <a:xfrm>
            <a:off x="3203575" y="1557338"/>
            <a:ext cx="2305050" cy="719137"/>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82" name="Text Box 12"/>
          <p:cNvSpPr txBox="1">
            <a:spLocks noChangeArrowheads="1"/>
          </p:cNvSpPr>
          <p:nvPr/>
        </p:nvSpPr>
        <p:spPr bwMode="auto">
          <a:xfrm>
            <a:off x="3423471" y="1628775"/>
            <a:ext cx="2095445" cy="369332"/>
          </a:xfrm>
          <a:prstGeom prst="rect">
            <a:avLst/>
          </a:prstGeom>
          <a:noFill/>
          <a:ln w="9525" algn="ctr">
            <a:noFill/>
            <a:miter lim="800000"/>
            <a:headEnd/>
            <a:tailEnd/>
          </a:ln>
        </p:spPr>
        <p:txBody>
          <a:bodyPr wrap="none">
            <a:spAutoFit/>
          </a:bodyPr>
          <a:lstStyle/>
          <a:p>
            <a:pPr algn="l"/>
            <a:r>
              <a:rPr lang="en-US">
                <a:solidFill>
                  <a:schemeClr val="tx1"/>
                </a:solidFill>
              </a:rPr>
              <a:t>Irrigation control </a:t>
            </a:r>
          </a:p>
        </p:txBody>
      </p:sp>
      <p:sp>
        <p:nvSpPr>
          <p:cNvPr id="58383" name="Text Box 13"/>
          <p:cNvSpPr txBox="1">
            <a:spLocks noChangeArrowheads="1"/>
          </p:cNvSpPr>
          <p:nvPr/>
        </p:nvSpPr>
        <p:spPr bwMode="auto">
          <a:xfrm>
            <a:off x="3447792" y="4076700"/>
            <a:ext cx="1005403" cy="369332"/>
          </a:xfrm>
          <a:prstGeom prst="rect">
            <a:avLst/>
          </a:prstGeom>
          <a:noFill/>
          <a:ln w="9525" algn="ctr">
            <a:noFill/>
            <a:miter lim="800000"/>
            <a:headEnd/>
            <a:tailEnd/>
          </a:ln>
        </p:spPr>
        <p:txBody>
          <a:bodyPr wrap="none">
            <a:spAutoFit/>
          </a:bodyPr>
          <a:lstStyle/>
          <a:p>
            <a:pPr algn="l"/>
            <a:r>
              <a:rPr lang="en-US">
                <a:solidFill>
                  <a:schemeClr val="tx1"/>
                </a:solidFill>
              </a:rPr>
              <a:t>human </a:t>
            </a:r>
          </a:p>
        </p:txBody>
      </p:sp>
      <p:sp>
        <p:nvSpPr>
          <p:cNvPr id="58384" name="Text Box 14"/>
          <p:cNvSpPr txBox="1">
            <a:spLocks noChangeArrowheads="1"/>
          </p:cNvSpPr>
          <p:nvPr/>
        </p:nvSpPr>
        <p:spPr bwMode="auto">
          <a:xfrm>
            <a:off x="3625419" y="4797425"/>
            <a:ext cx="877163" cy="369332"/>
          </a:xfrm>
          <a:prstGeom prst="rect">
            <a:avLst/>
          </a:prstGeom>
          <a:noFill/>
          <a:ln w="9525" algn="ctr">
            <a:noFill/>
            <a:miter lim="800000"/>
            <a:headEnd/>
            <a:tailEnd/>
          </a:ln>
        </p:spPr>
        <p:txBody>
          <a:bodyPr wrap="none">
            <a:spAutoFit/>
          </a:bodyPr>
          <a:lstStyle/>
          <a:p>
            <a:pPr algn="l"/>
            <a:r>
              <a:rPr lang="en-US">
                <a:solidFill>
                  <a:schemeClr val="tx1"/>
                </a:solidFill>
              </a:rPr>
              <a:t>crops </a:t>
            </a:r>
          </a:p>
        </p:txBody>
      </p:sp>
      <p:sp>
        <p:nvSpPr>
          <p:cNvPr id="58385" name="Text Box 15"/>
          <p:cNvSpPr txBox="1">
            <a:spLocks noChangeArrowheads="1"/>
          </p:cNvSpPr>
          <p:nvPr/>
        </p:nvSpPr>
        <p:spPr bwMode="auto">
          <a:xfrm>
            <a:off x="3261075" y="5373688"/>
            <a:ext cx="1043876" cy="646331"/>
          </a:xfrm>
          <a:prstGeom prst="rect">
            <a:avLst/>
          </a:prstGeom>
          <a:noFill/>
          <a:ln w="9525" algn="ctr">
            <a:noFill/>
            <a:miter lim="800000"/>
            <a:headEnd/>
            <a:tailEnd/>
          </a:ln>
        </p:spPr>
        <p:txBody>
          <a:bodyPr wrap="none">
            <a:spAutoFit/>
          </a:bodyPr>
          <a:lstStyle/>
          <a:p>
            <a:pPr algn="l"/>
            <a:r>
              <a:rPr lang="en-US">
                <a:solidFill>
                  <a:schemeClr val="tx1"/>
                </a:solidFill>
              </a:rPr>
              <a:t>animals</a:t>
            </a:r>
          </a:p>
          <a:p>
            <a:pPr algn="l"/>
            <a:r>
              <a:rPr lang="en-US">
                <a:solidFill>
                  <a:schemeClr val="tx1"/>
                </a:solidFill>
              </a:rPr>
              <a:t>etc. </a:t>
            </a:r>
          </a:p>
        </p:txBody>
      </p:sp>
      <p:sp>
        <p:nvSpPr>
          <p:cNvPr id="58386" name="Line 16"/>
          <p:cNvSpPr>
            <a:spLocks noChangeShapeType="1"/>
          </p:cNvSpPr>
          <p:nvPr/>
        </p:nvSpPr>
        <p:spPr bwMode="auto">
          <a:xfrm>
            <a:off x="4284663" y="2205038"/>
            <a:ext cx="0" cy="358775"/>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87" name="Line 17"/>
          <p:cNvSpPr>
            <a:spLocks noChangeShapeType="1"/>
          </p:cNvSpPr>
          <p:nvPr/>
        </p:nvSpPr>
        <p:spPr bwMode="auto">
          <a:xfrm>
            <a:off x="2555875" y="1916113"/>
            <a:ext cx="647700" cy="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88" name="Line 18"/>
          <p:cNvSpPr>
            <a:spLocks noChangeShapeType="1"/>
          </p:cNvSpPr>
          <p:nvPr/>
        </p:nvSpPr>
        <p:spPr bwMode="auto">
          <a:xfrm flipV="1">
            <a:off x="2484438" y="2060575"/>
            <a:ext cx="720725" cy="86360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89" name="Rectangle 19"/>
          <p:cNvSpPr>
            <a:spLocks noChangeArrowheads="1"/>
          </p:cNvSpPr>
          <p:nvPr/>
        </p:nvSpPr>
        <p:spPr bwMode="auto">
          <a:xfrm>
            <a:off x="250825" y="4365625"/>
            <a:ext cx="2305050" cy="719138"/>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90" name="Text Box 20"/>
          <p:cNvSpPr txBox="1">
            <a:spLocks noChangeArrowheads="1"/>
          </p:cNvSpPr>
          <p:nvPr/>
        </p:nvSpPr>
        <p:spPr bwMode="auto">
          <a:xfrm>
            <a:off x="575067" y="4508500"/>
            <a:ext cx="1586716" cy="369332"/>
          </a:xfrm>
          <a:prstGeom prst="rect">
            <a:avLst/>
          </a:prstGeom>
          <a:noFill/>
          <a:ln w="9525" algn="ctr">
            <a:noFill/>
            <a:miter lim="800000"/>
            <a:headEnd/>
            <a:tailEnd/>
          </a:ln>
        </p:spPr>
        <p:txBody>
          <a:bodyPr wrap="none">
            <a:spAutoFit/>
          </a:bodyPr>
          <a:lstStyle/>
          <a:p>
            <a:pPr algn="l"/>
            <a:r>
              <a:rPr lang="en-US">
                <a:solidFill>
                  <a:schemeClr val="tx1"/>
                </a:solidFill>
              </a:rPr>
              <a:t>Water rights </a:t>
            </a:r>
          </a:p>
        </p:txBody>
      </p:sp>
      <p:sp>
        <p:nvSpPr>
          <p:cNvPr id="58391" name="Line 21"/>
          <p:cNvSpPr>
            <a:spLocks noChangeShapeType="1"/>
          </p:cNvSpPr>
          <p:nvPr/>
        </p:nvSpPr>
        <p:spPr bwMode="auto">
          <a:xfrm flipV="1">
            <a:off x="2484438" y="2276475"/>
            <a:ext cx="719137" cy="165735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92" name="Line 22"/>
          <p:cNvSpPr>
            <a:spLocks noChangeShapeType="1"/>
          </p:cNvSpPr>
          <p:nvPr/>
        </p:nvSpPr>
        <p:spPr bwMode="auto">
          <a:xfrm flipV="1">
            <a:off x="2484438" y="2276475"/>
            <a:ext cx="792162" cy="2447925"/>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93" name="Rectangle 23"/>
          <p:cNvSpPr>
            <a:spLocks noChangeArrowheads="1"/>
          </p:cNvSpPr>
          <p:nvPr/>
        </p:nvSpPr>
        <p:spPr bwMode="auto">
          <a:xfrm>
            <a:off x="6659563" y="3860800"/>
            <a:ext cx="2305050" cy="719138"/>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94" name="Rectangle 24"/>
          <p:cNvSpPr>
            <a:spLocks noChangeArrowheads="1"/>
          </p:cNvSpPr>
          <p:nvPr/>
        </p:nvSpPr>
        <p:spPr bwMode="auto">
          <a:xfrm>
            <a:off x="6659563" y="5661025"/>
            <a:ext cx="2305050" cy="647700"/>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395" name="Text Box 25"/>
          <p:cNvSpPr txBox="1">
            <a:spLocks noChangeArrowheads="1"/>
          </p:cNvSpPr>
          <p:nvPr/>
        </p:nvSpPr>
        <p:spPr bwMode="auto">
          <a:xfrm>
            <a:off x="7453565" y="4005263"/>
            <a:ext cx="847220" cy="369332"/>
          </a:xfrm>
          <a:prstGeom prst="rect">
            <a:avLst/>
          </a:prstGeom>
          <a:noFill/>
          <a:ln w="9525" algn="ctr">
            <a:noFill/>
            <a:miter lim="800000"/>
            <a:headEnd/>
            <a:tailEnd/>
          </a:ln>
        </p:spPr>
        <p:txBody>
          <a:bodyPr wrap="none">
            <a:spAutoFit/>
          </a:bodyPr>
          <a:lstStyle/>
          <a:p>
            <a:pPr algn="l"/>
            <a:r>
              <a:rPr lang="en-US">
                <a:solidFill>
                  <a:schemeClr val="tx1"/>
                </a:solidFill>
              </a:rPr>
              <a:t>UAVs </a:t>
            </a:r>
          </a:p>
        </p:txBody>
      </p:sp>
      <p:sp>
        <p:nvSpPr>
          <p:cNvPr id="58396" name="Line 26"/>
          <p:cNvSpPr>
            <a:spLocks noChangeShapeType="1"/>
          </p:cNvSpPr>
          <p:nvPr/>
        </p:nvSpPr>
        <p:spPr bwMode="auto">
          <a:xfrm>
            <a:off x="6084888" y="4149725"/>
            <a:ext cx="574675" cy="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97" name="Line 27"/>
          <p:cNvSpPr>
            <a:spLocks noChangeShapeType="1"/>
          </p:cNvSpPr>
          <p:nvPr/>
        </p:nvSpPr>
        <p:spPr bwMode="auto">
          <a:xfrm>
            <a:off x="6156325" y="4365625"/>
            <a:ext cx="503238" cy="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98" name="Line 28"/>
          <p:cNvSpPr>
            <a:spLocks noChangeShapeType="1"/>
          </p:cNvSpPr>
          <p:nvPr/>
        </p:nvSpPr>
        <p:spPr bwMode="auto">
          <a:xfrm>
            <a:off x="6011863" y="4005263"/>
            <a:ext cx="647700" cy="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399" name="Line 29"/>
          <p:cNvSpPr>
            <a:spLocks noChangeShapeType="1"/>
          </p:cNvSpPr>
          <p:nvPr/>
        </p:nvSpPr>
        <p:spPr bwMode="auto">
          <a:xfrm flipH="1" flipV="1">
            <a:off x="5508625" y="2133600"/>
            <a:ext cx="2376488" cy="172720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400" name="Text Box 30"/>
          <p:cNvSpPr txBox="1">
            <a:spLocks noChangeArrowheads="1"/>
          </p:cNvSpPr>
          <p:nvPr/>
        </p:nvSpPr>
        <p:spPr bwMode="auto">
          <a:xfrm>
            <a:off x="6659563" y="5734050"/>
            <a:ext cx="2322512" cy="646331"/>
          </a:xfrm>
          <a:prstGeom prst="rect">
            <a:avLst/>
          </a:prstGeom>
          <a:noFill/>
          <a:ln w="9525" algn="ctr">
            <a:noFill/>
            <a:miter lim="800000"/>
            <a:headEnd/>
            <a:tailEnd/>
          </a:ln>
        </p:spPr>
        <p:txBody>
          <a:bodyPr>
            <a:spAutoFit/>
          </a:bodyPr>
          <a:lstStyle/>
          <a:p>
            <a:pPr algn="l"/>
            <a:r>
              <a:rPr lang="en-US" sz="1800">
                <a:solidFill>
                  <a:schemeClr val="tx1"/>
                </a:solidFill>
              </a:rPr>
              <a:t>Ground sensor pods</a:t>
            </a:r>
            <a:r>
              <a:rPr lang="en-US">
                <a:solidFill>
                  <a:schemeClr val="tx1"/>
                </a:solidFill>
              </a:rPr>
              <a:t> </a:t>
            </a:r>
          </a:p>
        </p:txBody>
      </p:sp>
      <p:sp>
        <p:nvSpPr>
          <p:cNvPr id="58401" name="Line 31"/>
          <p:cNvSpPr>
            <a:spLocks noChangeShapeType="1"/>
          </p:cNvSpPr>
          <p:nvPr/>
        </p:nvSpPr>
        <p:spPr bwMode="auto">
          <a:xfrm>
            <a:off x="5795963" y="5949950"/>
            <a:ext cx="863600" cy="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402" name="Rectangle 32"/>
          <p:cNvSpPr>
            <a:spLocks noChangeArrowheads="1"/>
          </p:cNvSpPr>
          <p:nvPr/>
        </p:nvSpPr>
        <p:spPr bwMode="auto">
          <a:xfrm>
            <a:off x="3563938" y="2565400"/>
            <a:ext cx="1511300" cy="431800"/>
          </a:xfrm>
          <a:prstGeom prst="rect">
            <a:avLst/>
          </a:prstGeom>
          <a:noFill/>
          <a:ln w="9525" algn="ctr">
            <a:solidFill>
              <a:schemeClr val="tx1"/>
            </a:solidFill>
            <a:miter lim="800000"/>
            <a:headEnd/>
            <a:tailEnd/>
          </a:ln>
        </p:spPr>
        <p:txBody>
          <a:bodyPr wrap="none" anchor="ctr"/>
          <a:lstStyle/>
          <a:p>
            <a:pPr algn="l"/>
            <a:endParaRPr lang="en-US">
              <a:solidFill>
                <a:schemeClr val="tx1"/>
              </a:solidFill>
            </a:endParaRPr>
          </a:p>
        </p:txBody>
      </p:sp>
      <p:sp>
        <p:nvSpPr>
          <p:cNvPr id="58403" name="Text Box 33"/>
          <p:cNvSpPr txBox="1">
            <a:spLocks noChangeArrowheads="1"/>
          </p:cNvSpPr>
          <p:nvPr/>
        </p:nvSpPr>
        <p:spPr bwMode="auto">
          <a:xfrm>
            <a:off x="3801668" y="2565400"/>
            <a:ext cx="1197764" cy="369332"/>
          </a:xfrm>
          <a:prstGeom prst="rect">
            <a:avLst/>
          </a:prstGeom>
          <a:noFill/>
          <a:ln w="9525" algn="ctr">
            <a:noFill/>
            <a:miter lim="800000"/>
            <a:headEnd/>
            <a:tailEnd/>
          </a:ln>
        </p:spPr>
        <p:txBody>
          <a:bodyPr wrap="none">
            <a:spAutoFit/>
          </a:bodyPr>
          <a:lstStyle/>
          <a:p>
            <a:pPr algn="l"/>
            <a:r>
              <a:rPr lang="en-US">
                <a:solidFill>
                  <a:schemeClr val="tx1"/>
                </a:solidFill>
              </a:rPr>
              <a:t>irrigators</a:t>
            </a:r>
          </a:p>
        </p:txBody>
      </p:sp>
      <p:sp>
        <p:nvSpPr>
          <p:cNvPr id="58404" name="AutoShape 34"/>
          <p:cNvSpPr>
            <a:spLocks noChangeArrowheads="1"/>
          </p:cNvSpPr>
          <p:nvPr/>
        </p:nvSpPr>
        <p:spPr bwMode="auto">
          <a:xfrm rot="11004378" flipV="1">
            <a:off x="2411413" y="1268413"/>
            <a:ext cx="1944687" cy="5762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rgbClr val="C0C0C0"/>
          </a:solidFill>
          <a:ln w="9525" algn="ctr">
            <a:solidFill>
              <a:schemeClr val="tx1"/>
            </a:solidFill>
            <a:miter lim="800000"/>
            <a:headEnd/>
            <a:tailEnd/>
          </a:ln>
        </p:spPr>
        <p:txBody>
          <a:bodyPr wrap="none" anchor="ctr"/>
          <a:lstStyle/>
          <a:p>
            <a:pPr algn="l"/>
            <a:endParaRPr lang="en-US">
              <a:solidFill>
                <a:schemeClr val="tx1"/>
              </a:solidFill>
            </a:endParaRPr>
          </a:p>
        </p:txBody>
      </p:sp>
      <p:sp>
        <p:nvSpPr>
          <p:cNvPr id="58405" name="Line 35"/>
          <p:cNvSpPr>
            <a:spLocks noChangeShapeType="1"/>
          </p:cNvSpPr>
          <p:nvPr/>
        </p:nvSpPr>
        <p:spPr bwMode="auto">
          <a:xfrm>
            <a:off x="4284663" y="2997200"/>
            <a:ext cx="0" cy="43180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406" name="Line 36"/>
          <p:cNvSpPr>
            <a:spLocks noChangeShapeType="1"/>
          </p:cNvSpPr>
          <p:nvPr/>
        </p:nvSpPr>
        <p:spPr bwMode="auto">
          <a:xfrm flipV="1">
            <a:off x="7667625" y="4581525"/>
            <a:ext cx="0" cy="107950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sp>
        <p:nvSpPr>
          <p:cNvPr id="58407" name="Text Box 37"/>
          <p:cNvSpPr txBox="1">
            <a:spLocks noChangeArrowheads="1"/>
          </p:cNvSpPr>
          <p:nvPr/>
        </p:nvSpPr>
        <p:spPr bwMode="auto">
          <a:xfrm>
            <a:off x="6516688" y="5229225"/>
            <a:ext cx="1223962" cy="396875"/>
          </a:xfrm>
          <a:prstGeom prst="rect">
            <a:avLst/>
          </a:prstGeom>
          <a:noFill/>
          <a:ln w="9525" algn="ctr">
            <a:noFill/>
            <a:miter lim="800000"/>
            <a:headEnd/>
            <a:tailEnd/>
          </a:ln>
        </p:spPr>
        <p:txBody>
          <a:bodyPr>
            <a:spAutoFit/>
          </a:bodyPr>
          <a:lstStyle/>
          <a:p>
            <a:pPr algn="l"/>
            <a:r>
              <a:rPr lang="en-US" sz="1600">
                <a:solidFill>
                  <a:schemeClr val="tx1"/>
                </a:solidFill>
              </a:rPr>
              <a:t>calibration</a:t>
            </a:r>
            <a:r>
              <a:rPr lang="en-US" sz="2000">
                <a:solidFill>
                  <a:schemeClr val="tx1"/>
                </a:solidFill>
              </a:rPr>
              <a:t> </a:t>
            </a:r>
          </a:p>
        </p:txBody>
      </p:sp>
      <p:sp>
        <p:nvSpPr>
          <p:cNvPr id="58408" name="Line 38"/>
          <p:cNvSpPr>
            <a:spLocks noChangeShapeType="1"/>
          </p:cNvSpPr>
          <p:nvPr/>
        </p:nvSpPr>
        <p:spPr bwMode="auto">
          <a:xfrm>
            <a:off x="2484438" y="3933825"/>
            <a:ext cx="1223962" cy="1079500"/>
          </a:xfrm>
          <a:prstGeom prst="line">
            <a:avLst/>
          </a:prstGeom>
          <a:noFill/>
          <a:ln w="9525">
            <a:solidFill>
              <a:schemeClr val="tx1"/>
            </a:solidFill>
            <a:round/>
            <a:headEnd/>
            <a:tailEnd type="triangle" w="med" len="med"/>
          </a:ln>
        </p:spPr>
        <p:txBody>
          <a:bodyPr wrap="none" anchor="ctr"/>
          <a:lstStyle/>
          <a:p>
            <a:pPr algn="l"/>
            <a:endParaRPr lang="en-US">
              <a:solidFill>
                <a:schemeClr val="tx1"/>
              </a:solidFill>
            </a:endParaRPr>
          </a:p>
        </p:txBody>
      </p:sp>
      <p:pic>
        <p:nvPicPr>
          <p:cNvPr id="58409" name="Picture 39" descr="Atherton%20Shire%20-%20View%20over%20crops%20to%20Atherton"/>
          <p:cNvPicPr>
            <a:picLocks noChangeAspect="1" noChangeArrowheads="1"/>
          </p:cNvPicPr>
          <p:nvPr/>
        </p:nvPicPr>
        <p:blipFill>
          <a:blip r:embed="rId3" cstate="print"/>
          <a:srcRect/>
          <a:stretch>
            <a:fillRect/>
          </a:stretch>
        </p:blipFill>
        <p:spPr bwMode="auto">
          <a:xfrm>
            <a:off x="4500563" y="4365625"/>
            <a:ext cx="1584325" cy="1055688"/>
          </a:xfrm>
          <a:prstGeom prst="rect">
            <a:avLst/>
          </a:prstGeom>
          <a:noFill/>
          <a:ln w="9525">
            <a:noFill/>
            <a:miter lim="800000"/>
            <a:headEnd/>
            <a:tailEnd/>
          </a:ln>
        </p:spPr>
      </p:pic>
      <p:sp>
        <p:nvSpPr>
          <p:cNvPr id="58410" name="Rectangle 40"/>
          <p:cNvSpPr>
            <a:spLocks noChangeArrowheads="1"/>
          </p:cNvSpPr>
          <p:nvPr/>
        </p:nvSpPr>
        <p:spPr bwMode="auto">
          <a:xfrm>
            <a:off x="48314" y="6284823"/>
            <a:ext cx="3498394" cy="276999"/>
          </a:xfrm>
          <a:prstGeom prst="rect">
            <a:avLst/>
          </a:prstGeom>
          <a:noFill/>
          <a:ln w="9525" algn="ctr">
            <a:noFill/>
            <a:miter lim="800000"/>
            <a:headEnd/>
            <a:tailEnd/>
          </a:ln>
        </p:spPr>
        <p:txBody>
          <a:bodyPr wrap="none">
            <a:spAutoFit/>
          </a:bodyPr>
          <a:lstStyle/>
          <a:p>
            <a:pPr algn="l"/>
            <a:r>
              <a:rPr lang="en-US" sz="1200">
                <a:solidFill>
                  <a:schemeClr val="tx1"/>
                </a:solidFill>
              </a:rPr>
              <a:t>www.athertonsc.qld.gov.au/ photogallery.htm</a:t>
            </a:r>
          </a:p>
        </p:txBody>
      </p:sp>
      <p:pic>
        <p:nvPicPr>
          <p:cNvPr id="58411" name="Picture 41" descr="image of scientists sampling dry soil">
            <a:hlinkClick r:id="rId4"/>
          </p:cNvPr>
          <p:cNvPicPr>
            <a:picLocks noChangeAspect="1" noChangeArrowheads="1"/>
          </p:cNvPicPr>
          <p:nvPr/>
        </p:nvPicPr>
        <p:blipFill>
          <a:blip r:embed="rId5" cstate="print"/>
          <a:srcRect/>
          <a:stretch>
            <a:fillRect/>
          </a:stretch>
        </p:blipFill>
        <p:spPr bwMode="auto">
          <a:xfrm>
            <a:off x="7812088" y="4797425"/>
            <a:ext cx="1096962" cy="822325"/>
          </a:xfrm>
          <a:prstGeom prst="rect">
            <a:avLst/>
          </a:prstGeom>
          <a:noFill/>
          <a:ln w="9525">
            <a:noFill/>
            <a:miter lim="800000"/>
            <a:headEnd/>
            <a:tailEnd/>
          </a:ln>
        </p:spPr>
      </p:pic>
      <p:sp>
        <p:nvSpPr>
          <p:cNvPr id="58412" name="Rectangle 42"/>
          <p:cNvSpPr>
            <a:spLocks noChangeArrowheads="1"/>
          </p:cNvSpPr>
          <p:nvPr/>
        </p:nvSpPr>
        <p:spPr bwMode="auto">
          <a:xfrm>
            <a:off x="-10714" y="6539556"/>
            <a:ext cx="6214265" cy="276999"/>
          </a:xfrm>
          <a:prstGeom prst="rect">
            <a:avLst/>
          </a:prstGeom>
          <a:noFill/>
          <a:ln w="9525" algn="ctr">
            <a:noFill/>
            <a:miter lim="800000"/>
            <a:headEnd/>
            <a:tailEnd/>
          </a:ln>
        </p:spPr>
        <p:txBody>
          <a:bodyPr wrap="none">
            <a:spAutoFit/>
          </a:bodyPr>
          <a:lstStyle/>
          <a:p>
            <a:pPr algn="l"/>
            <a:r>
              <a:rPr lang="en-US" sz="1200" dirty="0">
                <a:solidFill>
                  <a:schemeClr val="tx1"/>
                </a:solidFill>
              </a:rPr>
              <a:t>http://www.nasa.gov/centers/goddard/news/topstory/2004/0729soilshowdown.html</a:t>
            </a:r>
          </a:p>
        </p:txBody>
      </p:sp>
      <p:sp>
        <p:nvSpPr>
          <p:cNvPr id="58413" name="Rectangle 45"/>
          <p:cNvSpPr>
            <a:spLocks noChangeArrowheads="1"/>
          </p:cNvSpPr>
          <p:nvPr/>
        </p:nvSpPr>
        <p:spPr bwMode="auto">
          <a:xfrm>
            <a:off x="4999432" y="115010"/>
            <a:ext cx="4857750" cy="350838"/>
          </a:xfrm>
          <a:prstGeom prst="rect">
            <a:avLst/>
          </a:prstGeom>
          <a:noFill/>
          <a:ln w="9525">
            <a:noFill/>
            <a:miter lim="800000"/>
            <a:headEnd/>
            <a:tailEnd/>
          </a:ln>
        </p:spPr>
        <p:txBody>
          <a:bodyPr anchor="b"/>
          <a:lstStyle/>
          <a:p>
            <a:pPr algn="l"/>
            <a:r>
              <a:rPr lang="en-US" sz="2000" b="1" dirty="0">
                <a:solidFill>
                  <a:schemeClr val="tx1"/>
                </a:solidFill>
                <a:latin typeface="Times New Roman" pitchFamily="18" charset="0"/>
              </a:rPr>
              <a:t>Credit: Dr. </a:t>
            </a:r>
            <a:r>
              <a:rPr lang="en-US" sz="2000" b="1" dirty="0" err="1">
                <a:solidFill>
                  <a:schemeClr val="tx1"/>
                </a:solidFill>
                <a:latin typeface="Times New Roman" pitchFamily="18" charset="0"/>
              </a:rPr>
              <a:t>YangQuan</a:t>
            </a:r>
            <a:r>
              <a:rPr lang="en-US" sz="2000" b="1" dirty="0">
                <a:solidFill>
                  <a:schemeClr val="tx1"/>
                </a:solidFill>
                <a:latin typeface="Times New Roman" pitchFamily="18" charset="0"/>
              </a:rPr>
              <a:t> Chen,  2005</a:t>
            </a:r>
            <a:endParaRPr lang="en-US" sz="2000" dirty="0">
              <a:solidFill>
                <a:schemeClr val="tx1"/>
              </a:solidFill>
              <a:latin typeface="Times New Roman" pitchFamily="18" charset="0"/>
            </a:endParaRPr>
          </a:p>
        </p:txBody>
      </p:sp>
      <p:sp>
        <p:nvSpPr>
          <p:cNvPr id="47" name="TextBox 46"/>
          <p:cNvSpPr txBox="1"/>
          <p:nvPr/>
        </p:nvSpPr>
        <p:spPr>
          <a:xfrm>
            <a:off x="6715125" y="978609"/>
            <a:ext cx="1752403" cy="923330"/>
          </a:xfrm>
          <a:prstGeom prst="rect">
            <a:avLst/>
          </a:prstGeom>
          <a:noFill/>
        </p:spPr>
        <p:txBody>
          <a:bodyPr wrap="none" rtlCol="0">
            <a:spAutoFit/>
          </a:bodyPr>
          <a:lstStyle/>
          <a:p>
            <a:pPr algn="l">
              <a:buFont typeface="Arial" pitchFamily="34" charset="0"/>
              <a:buChar char="•"/>
            </a:pPr>
            <a:r>
              <a:rPr lang="en-US" b="1" dirty="0">
                <a:solidFill>
                  <a:srgbClr val="FF0000"/>
                </a:solidFill>
              </a:rPr>
              <a:t>Right time</a:t>
            </a:r>
          </a:p>
          <a:p>
            <a:pPr algn="l">
              <a:buFont typeface="Arial" pitchFamily="34" charset="0"/>
              <a:buChar char="•"/>
            </a:pPr>
            <a:r>
              <a:rPr lang="en-US" b="1" dirty="0">
                <a:solidFill>
                  <a:srgbClr val="FF0000"/>
                </a:solidFill>
              </a:rPr>
              <a:t>Right place</a:t>
            </a:r>
          </a:p>
          <a:p>
            <a:pPr algn="l">
              <a:buFont typeface="Arial" pitchFamily="34" charset="0"/>
              <a:buChar char="•"/>
            </a:pPr>
            <a:r>
              <a:rPr lang="en-US" b="1" dirty="0">
                <a:solidFill>
                  <a:srgbClr val="FF0000"/>
                </a:solidFill>
              </a:rPr>
              <a:t>Right amount</a:t>
            </a:r>
          </a:p>
        </p:txBody>
      </p:sp>
    </p:spTree>
    <p:extLst>
      <p:ext uri="{BB962C8B-B14F-4D97-AF65-F5344CB8AC3E}">
        <p14:creationId xmlns:p14="http://schemas.microsoft.com/office/powerpoint/2010/main" val="445553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movie1">
            <a:extLst>
              <a:ext uri="{FF2B5EF4-FFF2-40B4-BE49-F238E27FC236}">
                <a16:creationId xmlns:a16="http://schemas.microsoft.com/office/drawing/2014/main" id="{C65C1F07-0A1E-4121-AEAD-B17602E5E1A5}"/>
              </a:ext>
            </a:extLst>
          </p:cNvPr>
          <p:cNvPicPr>
            <a:picLocks noChangeAspect="1"/>
          </p:cNvPicPr>
          <p:nvPr/>
        </p:nvPicPr>
        <p:blipFill>
          <a:blip r:embed="rId2"/>
          <a:stretch>
            <a:fillRect/>
          </a:stretch>
        </p:blipFill>
        <p:spPr>
          <a:xfrm>
            <a:off x="771508" y="260648"/>
            <a:ext cx="7600984" cy="5700738"/>
          </a:xfrm>
          <a:prstGeom prst="rect">
            <a:avLst/>
          </a:prstGeom>
        </p:spPr>
      </p:pic>
      <p:sp>
        <p:nvSpPr>
          <p:cNvPr id="3" name="TextBox 6">
            <a:extLst>
              <a:ext uri="{FF2B5EF4-FFF2-40B4-BE49-F238E27FC236}">
                <a16:creationId xmlns:a16="http://schemas.microsoft.com/office/drawing/2014/main" id="{F3FCC0B1-5281-4A69-86BA-3FE2B5EB2A84}"/>
              </a:ext>
            </a:extLst>
          </p:cNvPr>
          <p:cNvSpPr txBox="1"/>
          <p:nvPr/>
        </p:nvSpPr>
        <p:spPr>
          <a:xfrm>
            <a:off x="539552" y="6021288"/>
            <a:ext cx="8244407" cy="461665"/>
          </a:xfrm>
          <a:prstGeom prst="rect">
            <a:avLst/>
          </a:prstGeom>
          <a:noFill/>
        </p:spPr>
        <p:txBody>
          <a:bodyPr wrap="square" rtlCol="0">
            <a:spAutoFit/>
          </a:bodyPr>
          <a:lstStyle/>
          <a:p>
            <a:pPr algn="l"/>
            <a:r>
              <a:rPr lang="zh-CN" altLang="en-US" sz="2400" dirty="0">
                <a:solidFill>
                  <a:srgbClr val="FF0000"/>
                </a:solidFill>
              </a:rPr>
              <a:t>森林救火、石油泄漏、环境保护、等离子体刻蚀、疾病防治</a:t>
            </a:r>
          </a:p>
        </p:txBody>
      </p:sp>
    </p:spTree>
    <p:extLst>
      <p:ext uri="{BB962C8B-B14F-4D97-AF65-F5344CB8AC3E}">
        <p14:creationId xmlns:p14="http://schemas.microsoft.com/office/powerpoint/2010/main" val="3498386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4200C6-6DEE-4347-8CB8-B012969D3BA4}"/>
              </a:ext>
            </a:extLst>
          </p:cNvPr>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5033904" y="0"/>
            <a:ext cx="3786568" cy="3775559"/>
          </a:xfrm>
          <a:prstGeom prst="rect">
            <a:avLst/>
          </a:prstGeom>
        </p:spPr>
      </p:pic>
      <p:pic>
        <p:nvPicPr>
          <p:cNvPr id="6" name="图片 5">
            <a:extLst>
              <a:ext uri="{FF2B5EF4-FFF2-40B4-BE49-F238E27FC236}">
                <a16:creationId xmlns:a16="http://schemas.microsoft.com/office/drawing/2014/main" id="{F98C59B9-29A5-471E-976C-2663441AD7B6}"/>
              </a:ext>
            </a:extLst>
          </p:cNvPr>
          <p:cNvPicPr>
            <a:picLocks noChangeAspect="1"/>
          </p:cNvPicPr>
          <p:nvPr/>
        </p:nvPicPr>
        <p:blipFill>
          <a:blip r:embed="rId3">
            <a:clrChange>
              <a:clrFrom>
                <a:srgbClr val="F0F0F0">
                  <a:alpha val="100000"/>
                </a:srgbClr>
              </a:clrFrom>
              <a:clrTo>
                <a:srgbClr val="F0F0F0">
                  <a:alpha val="100000"/>
                  <a:alpha val="0"/>
                </a:srgbClr>
              </a:clrTo>
            </a:clrChange>
          </a:blip>
          <a:stretch>
            <a:fillRect/>
          </a:stretch>
        </p:blipFill>
        <p:spPr>
          <a:xfrm>
            <a:off x="170816" y="43086"/>
            <a:ext cx="4572000" cy="3732473"/>
          </a:xfrm>
          <a:prstGeom prst="rect">
            <a:avLst/>
          </a:prstGeom>
        </p:spPr>
      </p:pic>
      <p:pic>
        <p:nvPicPr>
          <p:cNvPr id="7" name="图片 6">
            <a:extLst>
              <a:ext uri="{FF2B5EF4-FFF2-40B4-BE49-F238E27FC236}">
                <a16:creationId xmlns:a16="http://schemas.microsoft.com/office/drawing/2014/main" id="{8F945BCB-C680-4936-AA9C-7CD1B5B57BA2}"/>
              </a:ext>
            </a:extLst>
          </p:cNvPr>
          <p:cNvPicPr/>
          <p:nvPr/>
        </p:nvPicPr>
        <p:blipFill>
          <a:blip r:embed="rId4"/>
          <a:stretch>
            <a:fillRect/>
          </a:stretch>
        </p:blipFill>
        <p:spPr>
          <a:xfrm>
            <a:off x="463576" y="3717032"/>
            <a:ext cx="3024336" cy="2893801"/>
          </a:xfrm>
          <a:prstGeom prst="rect">
            <a:avLst/>
          </a:prstGeom>
        </p:spPr>
      </p:pic>
      <p:sp>
        <p:nvSpPr>
          <p:cNvPr id="8" name="矩形 7">
            <a:extLst>
              <a:ext uri="{FF2B5EF4-FFF2-40B4-BE49-F238E27FC236}">
                <a16:creationId xmlns:a16="http://schemas.microsoft.com/office/drawing/2014/main" id="{7B9EFDAF-1CB3-43C1-975D-A6E79519655C}"/>
              </a:ext>
            </a:extLst>
          </p:cNvPr>
          <p:cNvSpPr/>
          <p:nvPr/>
        </p:nvSpPr>
        <p:spPr>
          <a:xfrm>
            <a:off x="683568" y="5949280"/>
            <a:ext cx="2954655" cy="369332"/>
          </a:xfrm>
          <a:prstGeom prst="rect">
            <a:avLst/>
          </a:prstGeom>
        </p:spPr>
        <p:txBody>
          <a:bodyPr wrap="none">
            <a:spAutoFit/>
          </a:bodyPr>
          <a:lstStyle/>
          <a:p>
            <a:pPr lvl="0" eaLnBrk="1" fontAlgn="auto" hangingPunct="1">
              <a:spcBef>
                <a:spcPts val="0"/>
              </a:spcBef>
              <a:spcAft>
                <a:spcPts val="0"/>
              </a:spcAft>
              <a:defRPr/>
            </a:pPr>
            <a:r>
              <a:rPr lang="zh-CN" altLang="en-US" kern="0" dirty="0">
                <a:solidFill>
                  <a:schemeClr val="tx1"/>
                </a:solidFill>
                <a:latin typeface="微软雅黑" panose="020B0503020204020204" charset="-122"/>
                <a:ea typeface="微软雅黑" panose="020B0503020204020204" charset="-122"/>
              </a:rPr>
              <a:t>安全区域所占百分比变化图</a:t>
            </a:r>
          </a:p>
        </p:txBody>
      </p:sp>
      <p:pic>
        <p:nvPicPr>
          <p:cNvPr id="9" name="图片 8">
            <a:extLst>
              <a:ext uri="{FF2B5EF4-FFF2-40B4-BE49-F238E27FC236}">
                <a16:creationId xmlns:a16="http://schemas.microsoft.com/office/drawing/2014/main" id="{5C928D8F-7B40-44B6-983D-0F57F0E36BB5}"/>
              </a:ext>
            </a:extLst>
          </p:cNvPr>
          <p:cNvPicPr>
            <a:picLocks noChangeAspect="1"/>
          </p:cNvPicPr>
          <p:nvPr/>
        </p:nvPicPr>
        <p:blipFill>
          <a:blip r:embed="rId5">
            <a:clrChange>
              <a:clrFrom>
                <a:srgbClr val="F0F0F0">
                  <a:alpha val="100000"/>
                </a:srgbClr>
              </a:clrFrom>
              <a:clrTo>
                <a:srgbClr val="F0F0F0">
                  <a:alpha val="100000"/>
                  <a:alpha val="0"/>
                </a:srgbClr>
              </a:clrTo>
            </a:clrChange>
          </a:blip>
          <a:srcRect l="6976" t="5706" r="8293" b="252"/>
          <a:stretch>
            <a:fillRect/>
          </a:stretch>
        </p:blipFill>
        <p:spPr>
          <a:xfrm>
            <a:off x="4477891" y="4046000"/>
            <a:ext cx="3168352" cy="2697015"/>
          </a:xfrm>
          <a:prstGeom prst="rect">
            <a:avLst/>
          </a:prstGeom>
        </p:spPr>
      </p:pic>
      <p:sp>
        <p:nvSpPr>
          <p:cNvPr id="10" name="矩形 9">
            <a:extLst>
              <a:ext uri="{FF2B5EF4-FFF2-40B4-BE49-F238E27FC236}">
                <a16:creationId xmlns:a16="http://schemas.microsoft.com/office/drawing/2014/main" id="{B2E398F8-51A5-403A-A899-0A1F23975DDF}"/>
              </a:ext>
            </a:extLst>
          </p:cNvPr>
          <p:cNvSpPr/>
          <p:nvPr/>
        </p:nvSpPr>
        <p:spPr>
          <a:xfrm>
            <a:off x="7642979" y="4101847"/>
            <a:ext cx="1288732" cy="2585323"/>
          </a:xfrm>
          <a:prstGeom prst="rect">
            <a:avLst/>
          </a:prstGeom>
        </p:spPr>
        <p:txBody>
          <a:bodyPr wrap="square">
            <a:spAutoFit/>
          </a:bodyPr>
          <a:lstStyle/>
          <a:p>
            <a:r>
              <a:rPr lang="zh-CN" altLang="en-US" b="0" dirty="0">
                <a:solidFill>
                  <a:prstClr val="black">
                    <a:lumMod val="65000"/>
                    <a:lumOff val="35000"/>
                  </a:prstClr>
                </a:solidFill>
                <a:latin typeface="华文仿宋" panose="02010600040101010101" pitchFamily="2" charset="-122"/>
                <a:ea typeface="华文仿宋" panose="02010600040101010101" pitchFamily="2" charset="-122"/>
                <a:sym typeface="+mn-ea"/>
              </a:rPr>
              <a:t>每个控制器在仿真模拟的过程每个控制器喷洒灭火物质的总量随时间的变化图</a:t>
            </a:r>
          </a:p>
        </p:txBody>
      </p:sp>
    </p:spTree>
    <p:extLst>
      <p:ext uri="{BB962C8B-B14F-4D97-AF65-F5344CB8AC3E}">
        <p14:creationId xmlns:p14="http://schemas.microsoft.com/office/powerpoint/2010/main" val="1292687465"/>
      </p:ext>
    </p:extLst>
  </p:cSld>
  <p:clrMapOvr>
    <a:masterClrMapping/>
  </p:clrMapOvr>
  <mc:AlternateContent xmlns:mc="http://schemas.openxmlformats.org/markup-compatibility/2006" xmlns:p14="http://schemas.microsoft.com/office/powerpoint/2010/main">
    <mc:Choice Requires="p14">
      <p:transition p14:dur="10" advClick="0">
        <p:wipe/>
      </p:transition>
    </mc:Choice>
    <mc:Fallback xmlns="">
      <p:transition advClick="0">
        <p:wip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032" y="0"/>
            <a:ext cx="4176464" cy="747788"/>
          </a:xfrm>
        </p:spPr>
        <p:txBody>
          <a:bodyPr/>
          <a:lstStyle/>
          <a:p>
            <a:pPr lvl="1"/>
            <a:r>
              <a:rPr lang="en-US" dirty="0">
                <a:solidFill>
                  <a:srgbClr val="FF0000"/>
                </a:solidFill>
              </a:rPr>
              <a:t>Smart sensing and actuation policies</a:t>
            </a:r>
            <a:endParaRPr lang="en-US" dirty="0"/>
          </a:p>
        </p:txBody>
      </p:sp>
      <p:pic>
        <p:nvPicPr>
          <p:cNvPr id="7" name="Picture 3" descr="C:\yqchen2011\teaching\ece6800\978-1-4471-2261-6cps2.tif"/>
          <p:cNvPicPr>
            <a:picLocks noChangeAspect="1" noChangeArrowheads="1"/>
          </p:cNvPicPr>
          <p:nvPr/>
        </p:nvPicPr>
        <p:blipFill>
          <a:blip r:embed="rId3" cstate="print"/>
          <a:srcRect/>
          <a:stretch>
            <a:fillRect/>
          </a:stretch>
        </p:blipFill>
        <p:spPr bwMode="auto">
          <a:xfrm>
            <a:off x="2555776" y="0"/>
            <a:ext cx="2160240" cy="3373081"/>
          </a:xfrm>
          <a:prstGeom prst="rect">
            <a:avLst/>
          </a:prstGeom>
          <a:noFill/>
        </p:spPr>
      </p:pic>
      <p:pic>
        <p:nvPicPr>
          <p:cNvPr id="8" name="Picture 2" descr="C:\yqchen2011\teaching\ece6800\978-1-84882-655-7cps1.tif"/>
          <p:cNvPicPr>
            <a:picLocks noChangeAspect="1" noChangeArrowheads="1"/>
          </p:cNvPicPr>
          <p:nvPr/>
        </p:nvPicPr>
        <p:blipFill>
          <a:blip r:embed="rId4" cstate="print"/>
          <a:srcRect/>
          <a:stretch>
            <a:fillRect/>
          </a:stretch>
        </p:blipFill>
        <p:spPr bwMode="auto">
          <a:xfrm>
            <a:off x="251520" y="44624"/>
            <a:ext cx="2137926" cy="3356992"/>
          </a:xfrm>
          <a:prstGeom prst="rect">
            <a:avLst/>
          </a:prstGeom>
          <a:noFill/>
        </p:spPr>
      </p:pic>
      <p:pic>
        <p:nvPicPr>
          <p:cNvPr id="9" name="Picture 5" descr="http://media.wiley.com/product_data/coverImage300/63/11181227/1118122763.jpg"/>
          <p:cNvPicPr>
            <a:picLocks noChangeAspect="1" noChangeArrowheads="1"/>
          </p:cNvPicPr>
          <p:nvPr/>
        </p:nvPicPr>
        <p:blipFill>
          <a:blip r:embed="rId5" cstate="print"/>
          <a:srcRect/>
          <a:stretch>
            <a:fillRect/>
          </a:stretch>
        </p:blipFill>
        <p:spPr bwMode="auto">
          <a:xfrm>
            <a:off x="251520" y="3448847"/>
            <a:ext cx="2030233" cy="3373508"/>
          </a:xfrm>
          <a:prstGeom prst="rect">
            <a:avLst/>
          </a:prstGeom>
          <a:noFill/>
        </p:spPr>
      </p:pic>
      <p:pic>
        <p:nvPicPr>
          <p:cNvPr id="12" name="Picture 7">
            <a:extLst>
              <a:ext uri="{FF2B5EF4-FFF2-40B4-BE49-F238E27FC236}">
                <a16:creationId xmlns:a16="http://schemas.microsoft.com/office/drawing/2014/main" id="{DCA9BB03-5979-47C3-BC3D-89449B97AA27}"/>
              </a:ext>
            </a:extLst>
          </p:cNvPr>
          <p:cNvPicPr>
            <a:picLocks noChangeAspect="1"/>
          </p:cNvPicPr>
          <p:nvPr/>
        </p:nvPicPr>
        <p:blipFill>
          <a:blip r:embed="rId6"/>
          <a:stretch>
            <a:fillRect/>
          </a:stretch>
        </p:blipFill>
        <p:spPr>
          <a:xfrm>
            <a:off x="2627784" y="3429000"/>
            <a:ext cx="2005600" cy="3312598"/>
          </a:xfrm>
          <a:prstGeom prst="rect">
            <a:avLst/>
          </a:prstGeom>
        </p:spPr>
      </p:pic>
      <p:pic>
        <p:nvPicPr>
          <p:cNvPr id="10" name="图片 9">
            <a:extLst>
              <a:ext uri="{FF2B5EF4-FFF2-40B4-BE49-F238E27FC236}">
                <a16:creationId xmlns:a16="http://schemas.microsoft.com/office/drawing/2014/main" id="{BCDFDA0B-DBC1-46E7-9FCD-55851A0026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0072" y="2204864"/>
            <a:ext cx="2937042" cy="4425763"/>
          </a:xfrm>
          <a:prstGeom prst="rect">
            <a:avLst/>
          </a:prstGeom>
        </p:spPr>
      </p:pic>
    </p:spTree>
    <p:extLst>
      <p:ext uri="{BB962C8B-B14F-4D97-AF65-F5344CB8AC3E}">
        <p14:creationId xmlns:p14="http://schemas.microsoft.com/office/powerpoint/2010/main" val="37198496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A0E58A-EB8D-4FE4-AF0C-4D80BF20914F}"/>
              </a:ext>
            </a:extLst>
          </p:cNvPr>
          <p:cNvSpPr txBox="1"/>
          <p:nvPr/>
        </p:nvSpPr>
        <p:spPr>
          <a:xfrm>
            <a:off x="647564" y="2598003"/>
            <a:ext cx="7848872" cy="830997"/>
          </a:xfrm>
          <a:prstGeom prst="rect">
            <a:avLst/>
          </a:prstGeom>
          <a:noFill/>
        </p:spPr>
        <p:txBody>
          <a:bodyPr wrap="square" rtlCol="0">
            <a:spAutoFit/>
          </a:bodyPr>
          <a:lstStyle/>
          <a:p>
            <a:pPr algn="l"/>
            <a:r>
              <a:rPr lang="en-US" altLang="zh-CN" sz="4800" dirty="0">
                <a:solidFill>
                  <a:schemeClr val="tx1">
                    <a:lumMod val="95000"/>
                    <a:lumOff val="5000"/>
                  </a:schemeClr>
                </a:solidFill>
                <a:latin typeface="+mn-ea"/>
                <a:ea typeface="+mn-ea"/>
              </a:rPr>
              <a:t>Thank you for your attention !!!</a:t>
            </a:r>
            <a:endParaRPr lang="zh-CN" altLang="en-US" sz="4800" dirty="0">
              <a:solidFill>
                <a:schemeClr val="tx1">
                  <a:lumMod val="95000"/>
                  <a:lumOff val="5000"/>
                </a:schemeClr>
              </a:solidFill>
              <a:latin typeface="+mn-ea"/>
              <a:ea typeface="+mn-ea"/>
            </a:endParaRPr>
          </a:p>
        </p:txBody>
      </p:sp>
    </p:spTree>
    <p:extLst>
      <p:ext uri="{BB962C8B-B14F-4D97-AF65-F5344CB8AC3E}">
        <p14:creationId xmlns:p14="http://schemas.microsoft.com/office/powerpoint/2010/main" val="378559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a:extLst>
              <a:ext uri="{FF2B5EF4-FFF2-40B4-BE49-F238E27FC236}">
                <a16:creationId xmlns:a16="http://schemas.microsoft.com/office/drawing/2014/main" id="{FE35CB0C-2CF2-412D-ACBB-70884058003F}"/>
              </a:ext>
            </a:extLst>
          </p:cNvPr>
          <p:cNvSpPr txBox="1"/>
          <p:nvPr/>
        </p:nvSpPr>
        <p:spPr>
          <a:xfrm>
            <a:off x="1403648" y="332656"/>
            <a:ext cx="6768752" cy="523220"/>
          </a:xfrm>
          <a:prstGeom prst="rect">
            <a:avLst/>
          </a:prstGeom>
          <a:noFill/>
        </p:spPr>
        <p:txBody>
          <a:bodyPr wrap="square" rtlCol="0">
            <a:spAutoFit/>
          </a:bodyPr>
          <a:lstStyle/>
          <a:p>
            <a:pPr algn="l"/>
            <a:r>
              <a:rPr lang="zh-CN" altLang="en-US" sz="2800" dirty="0">
                <a:solidFill>
                  <a:srgbClr val="0000FF"/>
                </a:solidFill>
                <a:latin typeface="+mn-ea"/>
              </a:rPr>
              <a:t>基于计算机的</a:t>
            </a:r>
            <a:r>
              <a:rPr lang="en-US" altLang="zh-CN" sz="2800" dirty="0">
                <a:solidFill>
                  <a:srgbClr val="0000FF"/>
                </a:solidFill>
                <a:latin typeface="+mn-ea"/>
              </a:rPr>
              <a:t>CPS</a:t>
            </a:r>
            <a:r>
              <a:rPr lang="zh-CN" altLang="en-US" sz="2800" dirty="0">
                <a:solidFill>
                  <a:srgbClr val="0000FF"/>
                </a:solidFill>
                <a:latin typeface="+mn-ea"/>
              </a:rPr>
              <a:t>分析、设计与实现</a:t>
            </a:r>
            <a:r>
              <a:rPr lang="en-US" altLang="zh-CN" sz="2800" dirty="0">
                <a:solidFill>
                  <a:srgbClr val="0000FF"/>
                </a:solidFill>
                <a:latin typeface="+mn-ea"/>
                <a:cs typeface="Times New Roman" panose="02020603050405020304" pitchFamily="18" charset="0"/>
              </a:rPr>
              <a:t> </a:t>
            </a:r>
            <a:endParaRPr lang="zh-CN" altLang="en-US" sz="2800" dirty="0">
              <a:solidFill>
                <a:schemeClr val="tx1">
                  <a:lumMod val="95000"/>
                  <a:lumOff val="5000"/>
                </a:schemeClr>
              </a:solidFill>
              <a:latin typeface="+mn-ea"/>
              <a:ea typeface="+mn-ea"/>
            </a:endParaRPr>
          </a:p>
        </p:txBody>
      </p:sp>
      <p:pic>
        <p:nvPicPr>
          <p:cNvPr id="17" name="图片 16">
            <a:extLst>
              <a:ext uri="{FF2B5EF4-FFF2-40B4-BE49-F238E27FC236}">
                <a16:creationId xmlns:a16="http://schemas.microsoft.com/office/drawing/2014/main" id="{256893B9-5EB0-46EA-BC8B-85B5E266D8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1052736"/>
            <a:ext cx="5694044" cy="5295980"/>
          </a:xfrm>
          <a:prstGeom prst="rect">
            <a:avLst/>
          </a:prstGeom>
        </p:spPr>
      </p:pic>
    </p:spTree>
    <p:extLst>
      <p:ext uri="{BB962C8B-B14F-4D97-AF65-F5344CB8AC3E}">
        <p14:creationId xmlns:p14="http://schemas.microsoft.com/office/powerpoint/2010/main" val="2310985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EA33C59-1AA7-48D1-85C0-AB5F6936D3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473368"/>
            <a:ext cx="7464982" cy="3651097"/>
          </a:xfrm>
          <a:prstGeom prst="rect">
            <a:avLst/>
          </a:prstGeom>
        </p:spPr>
      </p:pic>
      <p:sp>
        <p:nvSpPr>
          <p:cNvPr id="3" name="标题 1">
            <a:extLst>
              <a:ext uri="{FF2B5EF4-FFF2-40B4-BE49-F238E27FC236}">
                <a16:creationId xmlns:a16="http://schemas.microsoft.com/office/drawing/2014/main" id="{F28AD20F-9CEC-46CA-8C07-5FAC808E441F}"/>
              </a:ext>
            </a:extLst>
          </p:cNvPr>
          <p:cNvSpPr txBox="1">
            <a:spLocks/>
          </p:cNvSpPr>
          <p:nvPr/>
        </p:nvSpPr>
        <p:spPr>
          <a:xfrm>
            <a:off x="1043608" y="4365104"/>
            <a:ext cx="7464982" cy="2016224"/>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lnSpc>
                <a:spcPct val="130000"/>
              </a:lnSpc>
              <a:spcAft>
                <a:spcPts val="0"/>
              </a:spcAft>
            </a:pPr>
            <a:r>
              <a:rPr lang="en-US" altLang="zh-CN" sz="4400" b="0" dirty="0">
                <a:solidFill>
                  <a:srgbClr val="0000FF"/>
                </a:solidFill>
                <a:latin typeface="Times New Roman" panose="02020603050405020304" pitchFamily="18" charset="0"/>
                <a:cs typeface="Times New Roman" panose="02020603050405020304" pitchFamily="18" charset="0"/>
              </a:rPr>
              <a:t>what why how</a:t>
            </a:r>
            <a:br>
              <a:rPr lang="en-US" altLang="zh-CN" sz="4400" b="0" dirty="0">
                <a:solidFill>
                  <a:srgbClr val="0000FF"/>
                </a:solidFill>
                <a:latin typeface="Times New Roman" panose="02020603050405020304" pitchFamily="18" charset="0"/>
                <a:cs typeface="Times New Roman" panose="02020603050405020304" pitchFamily="18" charset="0"/>
              </a:rPr>
            </a:br>
            <a:r>
              <a:rPr lang="en-US" altLang="zh-CN" sz="4400" b="0" dirty="0">
                <a:solidFill>
                  <a:srgbClr val="090A0B"/>
                </a:solidFill>
                <a:latin typeface="Times New Roman" panose="02020603050405020304" pitchFamily="18" charset="0"/>
                <a:cs typeface="Times New Roman" panose="02020603050405020304" pitchFamily="18" charset="0"/>
              </a:rPr>
              <a:t>who when where </a:t>
            </a:r>
            <a:endParaRPr lang="zh-CN" altLang="en-US" sz="3200" b="0" dirty="0">
              <a:solidFill>
                <a:srgbClr val="090A0B"/>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344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53">
            <a:extLst>
              <a:ext uri="{FF2B5EF4-FFF2-40B4-BE49-F238E27FC236}">
                <a16:creationId xmlns:a16="http://schemas.microsoft.com/office/drawing/2014/main" id="{1089BE9E-1146-401C-B80C-E181E5CB940D}"/>
              </a:ext>
            </a:extLst>
          </p:cNvPr>
          <p:cNvSpPr>
            <a:spLocks noChangeAspect="1" noChangeArrowheads="1"/>
          </p:cNvSpPr>
          <p:nvPr/>
        </p:nvSpPr>
        <p:spPr bwMode="auto">
          <a:xfrm>
            <a:off x="275259" y="210207"/>
            <a:ext cx="6450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a:buNone/>
            </a:pPr>
            <a:r>
              <a:rPr lang="en-US" altLang="zh-CN" sz="2400" b="0" dirty="0">
                <a:solidFill>
                  <a:srgbClr val="0000FF"/>
                </a:solidFill>
                <a:latin typeface="Times New Roman" panose="02020603050405020304" pitchFamily="18" charset="0"/>
                <a:cs typeface="Times New Roman" panose="02020603050405020304" pitchFamily="18" charset="0"/>
              </a:rPr>
              <a:t>What is CPS?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76BC240-3D7F-4A9F-BC7C-DAC40002EE0D}"/>
              </a:ext>
            </a:extLst>
          </p:cNvPr>
          <p:cNvSpPr>
            <a:spLocks noChangeArrowheads="1"/>
          </p:cNvSpPr>
          <p:nvPr/>
        </p:nvSpPr>
        <p:spPr bwMode="auto">
          <a:xfrm>
            <a:off x="213347" y="169388"/>
            <a:ext cx="74612" cy="368300"/>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endParaRPr lang="zh-CN" altLang="zh-CN" sz="2400">
              <a:solidFill>
                <a:srgbClr val="FFC000"/>
              </a:solidFill>
              <a:latin typeface="Times New Roman" panose="02020603050405020304" pitchFamily="18" charset="0"/>
              <a:cs typeface="Times New Roman" panose="02020603050405020304" pitchFamily="18" charset="0"/>
            </a:endParaRPr>
          </a:p>
        </p:txBody>
      </p:sp>
      <p:sp>
        <p:nvSpPr>
          <p:cNvPr id="22538" name="Text Box 5">
            <a:extLst>
              <a:ext uri="{FF2B5EF4-FFF2-40B4-BE49-F238E27FC236}">
                <a16:creationId xmlns:a16="http://schemas.microsoft.com/office/drawing/2014/main" id="{02414BB0-0CAC-40EF-B03A-58083EBDE243}"/>
              </a:ext>
            </a:extLst>
          </p:cNvPr>
          <p:cNvSpPr txBox="1">
            <a:spLocks noChangeArrowheads="1"/>
          </p:cNvSpPr>
          <p:nvPr/>
        </p:nvSpPr>
        <p:spPr bwMode="auto">
          <a:xfrm>
            <a:off x="3239022" y="5231032"/>
            <a:ext cx="5630863"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lnSpc>
                <a:spcPct val="120000"/>
              </a:lnSpc>
              <a:buClr>
                <a:srgbClr val="339966"/>
              </a:buClr>
              <a:buSzPct val="80000"/>
            </a:pPr>
            <a:r>
              <a:rPr lang="en-US" altLang="zh-CN" dirty="0">
                <a:solidFill>
                  <a:srgbClr val="000000"/>
                </a:solidFill>
                <a:latin typeface="Adobe Hebrew" pitchFamily="18" charset="-79"/>
                <a:ea typeface="DFKai-SB" pitchFamily="65" charset="-128"/>
                <a:cs typeface="Adobe Hebrew" pitchFamily="18" charset="-79"/>
                <a:sym typeface="宋体" panose="02010600030101010101" pitchFamily="2" charset="-122"/>
              </a:rPr>
              <a:t>CPS</a:t>
            </a:r>
            <a:r>
              <a:rPr lang="zh-CN" altLang="en-US" dirty="0">
                <a:solidFill>
                  <a:srgbClr val="000000"/>
                </a:solidFill>
                <a:latin typeface="DFKai-SB" pitchFamily="65" charset="-128"/>
                <a:ea typeface="DFKai-SB" pitchFamily="65" charset="-128"/>
                <a:cs typeface="Adobe Hebrew" pitchFamily="18" charset="-79"/>
                <a:sym typeface="宋体" panose="02010600030101010101" pitchFamily="2" charset="-122"/>
              </a:rPr>
              <a:t>中，计算和通信嵌入物理进程中，并与之深度交互，使得物理系统具有新的性能。</a:t>
            </a:r>
            <a:endParaRPr lang="en-US" altLang="zh-CN" dirty="0">
              <a:solidFill>
                <a:srgbClr val="000000"/>
              </a:solidFill>
              <a:latin typeface="DFKai-SB" pitchFamily="65" charset="-128"/>
              <a:ea typeface="DFKai-SB" pitchFamily="65" charset="-128"/>
              <a:cs typeface="Adobe Hebrew" pitchFamily="18" charset="-79"/>
              <a:sym typeface="宋体" panose="02010600030101010101" pitchFamily="2" charset="-122"/>
            </a:endParaRPr>
          </a:p>
        </p:txBody>
      </p:sp>
      <p:sp>
        <p:nvSpPr>
          <p:cNvPr id="22539" name="TextBox 30">
            <a:extLst>
              <a:ext uri="{FF2B5EF4-FFF2-40B4-BE49-F238E27FC236}">
                <a16:creationId xmlns:a16="http://schemas.microsoft.com/office/drawing/2014/main" id="{3740516F-F175-463F-AFBE-A3BB88DF451D}"/>
              </a:ext>
            </a:extLst>
          </p:cNvPr>
          <p:cNvSpPr txBox="1">
            <a:spLocks noChangeArrowheads="1"/>
          </p:cNvSpPr>
          <p:nvPr/>
        </p:nvSpPr>
        <p:spPr bwMode="auto">
          <a:xfrm>
            <a:off x="8610556" y="4361874"/>
            <a:ext cx="284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en-US" altLang="zh-CN" sz="1400" dirty="0">
                <a:solidFill>
                  <a:schemeClr val="bg1"/>
                </a:solidFill>
                <a:latin typeface="Arial" panose="020B0604020202020204" pitchFamily="34" charset="0"/>
              </a:rPr>
              <a:t>1</a:t>
            </a:r>
            <a:endParaRPr lang="zh-CN" altLang="en-US" sz="1400">
              <a:solidFill>
                <a:schemeClr val="bg1"/>
              </a:solidFill>
              <a:latin typeface="Arial" panose="020B0604020202020204" pitchFamily="34" charset="0"/>
            </a:endParaRPr>
          </a:p>
        </p:txBody>
      </p:sp>
      <p:pic>
        <p:nvPicPr>
          <p:cNvPr id="12" name="Picture 9">
            <a:extLst>
              <a:ext uri="{FF2B5EF4-FFF2-40B4-BE49-F238E27FC236}">
                <a16:creationId xmlns:a16="http://schemas.microsoft.com/office/drawing/2014/main" id="{1967F4B7-63FC-4634-8B3F-CA6C8BF52BBD}"/>
              </a:ext>
            </a:extLst>
          </p:cNvPr>
          <p:cNvPicPr>
            <a:picLocks noChangeAspect="1" noChangeArrowheads="1"/>
          </p:cNvPicPr>
          <p:nvPr/>
        </p:nvPicPr>
        <p:blipFill>
          <a:blip r:embed="rId2"/>
          <a:srcRect/>
          <a:stretch>
            <a:fillRect/>
          </a:stretch>
        </p:blipFill>
        <p:spPr bwMode="auto">
          <a:xfrm>
            <a:off x="159379" y="1175003"/>
            <a:ext cx="2930169" cy="4241519"/>
          </a:xfrm>
          <a:prstGeom prst="rect">
            <a:avLst/>
          </a:prstGeom>
          <a:ln>
            <a:noFill/>
          </a:ln>
          <a:effectLst>
            <a:softEdge rad="63500"/>
          </a:effectLst>
        </p:spPr>
      </p:pic>
      <p:sp>
        <p:nvSpPr>
          <p:cNvPr id="13" name="矩形 12">
            <a:extLst>
              <a:ext uri="{FF2B5EF4-FFF2-40B4-BE49-F238E27FC236}">
                <a16:creationId xmlns:a16="http://schemas.microsoft.com/office/drawing/2014/main" id="{C5388FA7-70C1-4204-8935-BD3D275E65CA}"/>
              </a:ext>
            </a:extLst>
          </p:cNvPr>
          <p:cNvSpPr/>
          <p:nvPr/>
        </p:nvSpPr>
        <p:spPr>
          <a:xfrm>
            <a:off x="179512" y="5517232"/>
            <a:ext cx="2858475" cy="369332"/>
          </a:xfrm>
          <a:prstGeom prst="rect">
            <a:avLst/>
          </a:prstGeom>
        </p:spPr>
        <p:txBody>
          <a:bodyPr wrap="none">
            <a:spAutoFit/>
          </a:bodyPr>
          <a:lstStyle/>
          <a:p>
            <a:pPr>
              <a:defRPr/>
            </a:pPr>
            <a:r>
              <a:rPr lang="zh-CN" altLang="en-US" b="1" kern="0" dirty="0">
                <a:solidFill>
                  <a:srgbClr val="FF0000"/>
                </a:solidFill>
                <a:latin typeface="黑体" pitchFamily="2" charset="-122"/>
                <a:ea typeface="黑体" pitchFamily="2" charset="-122"/>
              </a:rPr>
              <a:t>可靠，安全，高效</a:t>
            </a:r>
            <a:r>
              <a:rPr lang="zh-CN" altLang="en-US" kern="0" dirty="0">
                <a:solidFill>
                  <a:srgbClr val="FF0000"/>
                </a:solidFill>
                <a:latin typeface="黑体" pitchFamily="2" charset="-122"/>
                <a:ea typeface="黑体" pitchFamily="2" charset="-122"/>
              </a:rPr>
              <a:t>，</a:t>
            </a:r>
            <a:r>
              <a:rPr lang="zh-CN" altLang="en-US" b="1" kern="0" dirty="0">
                <a:solidFill>
                  <a:srgbClr val="FF0000"/>
                </a:solidFill>
                <a:latin typeface="黑体" pitchFamily="2" charset="-122"/>
                <a:ea typeface="黑体" pitchFamily="2" charset="-122"/>
              </a:rPr>
              <a:t>实时</a:t>
            </a:r>
            <a:r>
              <a:rPr lang="en-US" altLang="zh-CN" b="1" kern="0" dirty="0">
                <a:solidFill>
                  <a:srgbClr val="FF0000"/>
                </a:solidFill>
                <a:latin typeface="黑体" pitchFamily="2" charset="-122"/>
                <a:ea typeface="黑体" pitchFamily="2" charset="-122"/>
              </a:rPr>
              <a:t> </a:t>
            </a:r>
            <a:endParaRPr lang="zh-CN" altLang="en-US" dirty="0">
              <a:latin typeface="Arial" charset="0"/>
            </a:endParaRPr>
          </a:p>
        </p:txBody>
      </p:sp>
      <p:pic>
        <p:nvPicPr>
          <p:cNvPr id="14" name="Picture 5" descr="C:\Documents and Settings\Administrator\桌面\222.jpg">
            <a:extLst>
              <a:ext uri="{FF2B5EF4-FFF2-40B4-BE49-F238E27FC236}">
                <a16:creationId xmlns:a16="http://schemas.microsoft.com/office/drawing/2014/main" id="{1CAD2762-108D-4E92-9CE8-AAC7C05A60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9348" y="1274289"/>
            <a:ext cx="1779589" cy="975904"/>
          </a:xfrm>
          <a:prstGeom prst="rect">
            <a:avLst/>
          </a:prstGeom>
          <a:noFill/>
          <a:ln>
            <a:noFill/>
          </a:ln>
          <a:effectLst>
            <a:softEdge rad="508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4" descr="C:\Documents and Settings\Administrator\桌面\1111.jpg">
            <a:extLst>
              <a:ext uri="{FF2B5EF4-FFF2-40B4-BE49-F238E27FC236}">
                <a16:creationId xmlns:a16="http://schemas.microsoft.com/office/drawing/2014/main" id="{FC806E2A-D1C9-4359-8A9E-29681D3613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605" y="1222229"/>
            <a:ext cx="1875113" cy="1035222"/>
          </a:xfrm>
          <a:prstGeom prst="rect">
            <a:avLst/>
          </a:prstGeom>
          <a:noFill/>
          <a:ln>
            <a:noFill/>
          </a:ln>
          <a:effectLst>
            <a:softEdge rad="508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6" descr="C:\Documents and Settings\Administrator\桌面\333.jpg">
            <a:extLst>
              <a:ext uri="{FF2B5EF4-FFF2-40B4-BE49-F238E27FC236}">
                <a16:creationId xmlns:a16="http://schemas.microsoft.com/office/drawing/2014/main" id="{698300C0-5115-418E-9C8B-3D87DCB8F23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3590" y="1227035"/>
            <a:ext cx="1890068" cy="1030416"/>
          </a:xfrm>
          <a:prstGeom prst="rect">
            <a:avLst/>
          </a:prstGeom>
          <a:noFill/>
          <a:ln>
            <a:noFill/>
          </a:ln>
          <a:effectLst>
            <a:softEdge rad="508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2">
            <a:extLst>
              <a:ext uri="{FF2B5EF4-FFF2-40B4-BE49-F238E27FC236}">
                <a16:creationId xmlns:a16="http://schemas.microsoft.com/office/drawing/2014/main" id="{8BC0324A-B62F-420D-BC6D-F3C6517801AB}"/>
              </a:ext>
            </a:extLst>
          </p:cNvPr>
          <p:cNvSpPr>
            <a:spLocks noChangeArrowheads="1"/>
          </p:cNvSpPr>
          <p:nvPr/>
        </p:nvSpPr>
        <p:spPr bwMode="auto">
          <a:xfrm>
            <a:off x="5038240" y="2355900"/>
            <a:ext cx="1875113" cy="2634183"/>
          </a:xfrm>
          <a:prstGeom prst="rect">
            <a:avLst/>
          </a:prstGeom>
          <a:solidFill>
            <a:srgbClr val="0070C0"/>
          </a:solidFill>
          <a:ln w="9525">
            <a:noFill/>
            <a:miter lim="800000"/>
            <a:headEnd/>
            <a:tailEnd/>
          </a:ln>
          <a:effectLst/>
        </p:spPr>
        <p:txBody>
          <a:bodyPr wrap="square">
            <a:spAutoFit/>
          </a:bodyPr>
          <a:lstStyle/>
          <a:p>
            <a:pPr>
              <a:lnSpc>
                <a:spcPct val="150000"/>
              </a:lnSpc>
              <a:spcBef>
                <a:spcPts val="0"/>
              </a:spcBef>
              <a:buClr>
                <a:srgbClr val="339966"/>
              </a:buClr>
              <a:buSzPct val="80000"/>
              <a:defRPr/>
            </a:pPr>
            <a:r>
              <a:rPr lang="en-US" altLang="zh-CN" sz="3200" dirty="0">
                <a:solidFill>
                  <a:srgbClr val="FFFF00"/>
                </a:solidFill>
                <a:latin typeface="Adobe Hebrew" panose="02040503050201020203" pitchFamily="18" charset="-79"/>
                <a:ea typeface="+mn-ea"/>
                <a:cs typeface="Adobe Hebrew" panose="02040503050201020203" pitchFamily="18" charset="-79"/>
                <a:sym typeface="宋体" pitchFamily="2" charset="-122"/>
              </a:rPr>
              <a:t>P</a:t>
            </a:r>
            <a:r>
              <a:rPr lang="en-US" altLang="zh-CN" sz="1600" dirty="0">
                <a:solidFill>
                  <a:schemeClr val="bg1"/>
                </a:solidFill>
                <a:latin typeface="Adobe Hebrew" panose="02040503050201020203" pitchFamily="18" charset="-79"/>
                <a:ea typeface="+mn-ea"/>
                <a:cs typeface="Adobe Hebrew" panose="02040503050201020203" pitchFamily="18" charset="-79"/>
                <a:sym typeface="宋体" pitchFamily="2" charset="-122"/>
              </a:rPr>
              <a:t>——Physical</a:t>
            </a:r>
          </a:p>
          <a:p>
            <a:pPr>
              <a:lnSpc>
                <a:spcPct val="150000"/>
              </a:lnSpc>
              <a:spcBef>
                <a:spcPts val="0"/>
              </a:spcBef>
              <a:buClr>
                <a:srgbClr val="339966"/>
              </a:buClr>
              <a:buSzPct val="80000"/>
              <a:defRPr/>
            </a:pPr>
            <a:r>
              <a:rPr lang="zh-CN" altLang="en-US" sz="1600" dirty="0">
                <a:solidFill>
                  <a:schemeClr val="bg1"/>
                </a:solidFill>
                <a:latin typeface="DFKai-SB" panose="03000509000000000000" pitchFamily="65" charset="-120"/>
                <a:ea typeface="DFKai-SB" panose="03000509000000000000" pitchFamily="65" charset="-120"/>
                <a:cs typeface="Adobe Hebrew" panose="02040503050201020203" pitchFamily="18" charset="-79"/>
                <a:sym typeface="宋体" pitchFamily="2" charset="-122"/>
              </a:rPr>
              <a:t>物理的。</a:t>
            </a:r>
            <a:endParaRPr lang="en-US" altLang="zh-CN" sz="1600" dirty="0">
              <a:solidFill>
                <a:schemeClr val="bg1"/>
              </a:solidFill>
              <a:latin typeface="DFKai-SB" panose="03000509000000000000" pitchFamily="65" charset="-120"/>
              <a:ea typeface="DFKai-SB" panose="03000509000000000000" pitchFamily="65" charset="-120"/>
              <a:cs typeface="Adobe Hebrew" panose="02040503050201020203" pitchFamily="18" charset="-79"/>
              <a:sym typeface="宋体" pitchFamily="2" charset="-122"/>
            </a:endParaRPr>
          </a:p>
          <a:p>
            <a:pPr>
              <a:lnSpc>
                <a:spcPct val="150000"/>
              </a:lnSpc>
              <a:spcBef>
                <a:spcPts val="0"/>
              </a:spcBef>
              <a:buClr>
                <a:srgbClr val="339966"/>
              </a:buClr>
              <a:buSzPct val="80000"/>
              <a:defRPr/>
            </a:pPr>
            <a:r>
              <a:rPr lang="zh-CN" altLang="en-US" sz="1600" dirty="0">
                <a:solidFill>
                  <a:schemeClr val="bg1"/>
                </a:solidFill>
                <a:latin typeface="DFKai-SB" panose="03000509000000000000" pitchFamily="65" charset="-120"/>
                <a:ea typeface="DFKai-SB" panose="03000509000000000000" pitchFamily="65" charset="-120"/>
                <a:sym typeface="宋体" pitchFamily="2" charset="-122"/>
              </a:rPr>
              <a:t>自然的或者人工的系统，机器、设备、物体的高度一般化的描述。</a:t>
            </a:r>
            <a:r>
              <a:rPr lang="zh-CN" altLang="en-US" sz="1600" dirty="0">
                <a:solidFill>
                  <a:srgbClr val="FFFF00"/>
                </a:solidFill>
                <a:latin typeface="DFKai-SB" panose="03000509000000000000" pitchFamily="65" charset="-120"/>
                <a:ea typeface="DFKai-SB" panose="03000509000000000000" pitchFamily="65" charset="-120"/>
                <a:sym typeface="宋体" pitchFamily="2" charset="-122"/>
              </a:rPr>
              <a:t>是</a:t>
            </a:r>
            <a:r>
              <a:rPr lang="zh-CN" altLang="zh-CN" sz="1600" dirty="0">
                <a:solidFill>
                  <a:srgbClr val="FFFF00"/>
                </a:solidFill>
                <a:latin typeface="+mn-ea"/>
                <a:ea typeface="仿宋_GB2312"/>
              </a:rPr>
              <a:t>基础</a:t>
            </a:r>
            <a:endParaRPr lang="en-US" altLang="zh-CN" sz="1600" dirty="0">
              <a:solidFill>
                <a:srgbClr val="FFFF00"/>
              </a:solidFill>
              <a:latin typeface="DFKai-SB" panose="03000509000000000000" pitchFamily="65" charset="-120"/>
              <a:ea typeface="DFKai-SB" panose="03000509000000000000" pitchFamily="65" charset="-120"/>
              <a:sym typeface="宋体" pitchFamily="2" charset="-122"/>
            </a:endParaRPr>
          </a:p>
        </p:txBody>
      </p:sp>
      <p:sp>
        <p:nvSpPr>
          <p:cNvPr id="18" name="Rectangle 22">
            <a:extLst>
              <a:ext uri="{FF2B5EF4-FFF2-40B4-BE49-F238E27FC236}">
                <a16:creationId xmlns:a16="http://schemas.microsoft.com/office/drawing/2014/main" id="{9D488B48-839E-4F46-8AA1-39756801A7AC}"/>
              </a:ext>
            </a:extLst>
          </p:cNvPr>
          <p:cNvSpPr>
            <a:spLocks noChangeArrowheads="1"/>
          </p:cNvSpPr>
          <p:nvPr/>
        </p:nvSpPr>
        <p:spPr bwMode="auto">
          <a:xfrm>
            <a:off x="3119348" y="2349488"/>
            <a:ext cx="1890068" cy="2640595"/>
          </a:xfrm>
          <a:prstGeom prst="rect">
            <a:avLst/>
          </a:prstGeom>
          <a:solidFill>
            <a:srgbClr val="0070C0"/>
          </a:solidFill>
          <a:ln w="9525">
            <a:noFill/>
            <a:miter lim="800000"/>
            <a:headEnd/>
            <a:tailEnd/>
          </a:ln>
          <a:effectLst/>
        </p:spPr>
        <p:txBody>
          <a:bodyPr wrap="square">
            <a:spAutoFit/>
          </a:bodyPr>
          <a:lstStyle/>
          <a:p>
            <a:pPr>
              <a:lnSpc>
                <a:spcPct val="150000"/>
              </a:lnSpc>
              <a:spcBef>
                <a:spcPts val="0"/>
              </a:spcBef>
              <a:buClr>
                <a:srgbClr val="339966"/>
              </a:buClr>
              <a:buSzPct val="80000"/>
              <a:defRPr/>
            </a:pPr>
            <a:r>
              <a:rPr lang="en-US" altLang="zh-CN" sz="3200" dirty="0">
                <a:solidFill>
                  <a:srgbClr val="FFFF00"/>
                </a:solidFill>
                <a:latin typeface="Adobe Hebrew" panose="02040503050201020203" pitchFamily="18" charset="-79"/>
                <a:ea typeface="+mn-ea"/>
                <a:cs typeface="Adobe Hebrew" panose="02040503050201020203" pitchFamily="18" charset="-79"/>
                <a:sym typeface="宋体" pitchFamily="2" charset="-122"/>
              </a:rPr>
              <a:t>C</a:t>
            </a:r>
            <a:r>
              <a:rPr lang="en-US" altLang="zh-CN" sz="1600" dirty="0">
                <a:solidFill>
                  <a:schemeClr val="bg1"/>
                </a:solidFill>
                <a:latin typeface="Adobe Hebrew" panose="02040503050201020203" pitchFamily="18" charset="-79"/>
                <a:ea typeface="+mn-ea"/>
                <a:cs typeface="Adobe Hebrew" panose="02040503050201020203" pitchFamily="18" charset="-79"/>
                <a:sym typeface="宋体" pitchFamily="2" charset="-122"/>
              </a:rPr>
              <a:t>——Cyber</a:t>
            </a:r>
          </a:p>
          <a:p>
            <a:pPr>
              <a:lnSpc>
                <a:spcPct val="150000"/>
              </a:lnSpc>
              <a:spcBef>
                <a:spcPts val="0"/>
              </a:spcBef>
              <a:buClr>
                <a:srgbClr val="339966"/>
              </a:buClr>
              <a:buSzPct val="80000"/>
              <a:defRPr/>
            </a:pPr>
            <a:r>
              <a:rPr lang="zh-CN" altLang="en-US" sz="1600" dirty="0">
                <a:solidFill>
                  <a:schemeClr val="bg1"/>
                </a:solidFill>
                <a:latin typeface="DFKai-SB" panose="03000509000000000000" pitchFamily="65" charset="-120"/>
                <a:ea typeface="DFKai-SB" panose="03000509000000000000" pitchFamily="65" charset="-120"/>
                <a:sym typeface="宋体" pitchFamily="2" charset="-122"/>
              </a:rPr>
              <a:t>网络的，计算机的智能物体间通过通信和控制，创造出的一个网络。</a:t>
            </a:r>
            <a:r>
              <a:rPr lang="zh-CN" altLang="en-US" sz="1600" dirty="0">
                <a:solidFill>
                  <a:srgbClr val="FFFF00"/>
                </a:solidFill>
                <a:latin typeface="DFKai-SB" panose="03000509000000000000" pitchFamily="65" charset="-120"/>
                <a:ea typeface="DFKai-SB" panose="03000509000000000000" pitchFamily="65" charset="-120"/>
                <a:sym typeface="宋体" pitchFamily="2" charset="-122"/>
              </a:rPr>
              <a:t>实现资源共享</a:t>
            </a:r>
            <a:endParaRPr lang="en-US" altLang="zh-CN" sz="1600" dirty="0">
              <a:solidFill>
                <a:srgbClr val="FFFF00"/>
              </a:solidFill>
              <a:latin typeface="+mn-ea"/>
              <a:ea typeface="+mn-ea"/>
              <a:sym typeface="宋体" pitchFamily="2" charset="-122"/>
            </a:endParaRPr>
          </a:p>
        </p:txBody>
      </p:sp>
      <p:sp>
        <p:nvSpPr>
          <p:cNvPr id="19" name="Rectangle 22">
            <a:extLst>
              <a:ext uri="{FF2B5EF4-FFF2-40B4-BE49-F238E27FC236}">
                <a16:creationId xmlns:a16="http://schemas.microsoft.com/office/drawing/2014/main" id="{FFC4C155-4741-4FEA-99C2-8CFA109F9F13}"/>
              </a:ext>
            </a:extLst>
          </p:cNvPr>
          <p:cNvSpPr>
            <a:spLocks noChangeArrowheads="1"/>
          </p:cNvSpPr>
          <p:nvPr/>
        </p:nvSpPr>
        <p:spPr bwMode="auto">
          <a:xfrm>
            <a:off x="6942178" y="2355900"/>
            <a:ext cx="2119662" cy="2681007"/>
          </a:xfrm>
          <a:prstGeom prst="rect">
            <a:avLst/>
          </a:prstGeom>
          <a:solidFill>
            <a:srgbClr val="0070C0"/>
          </a:solidFill>
          <a:ln w="9525">
            <a:noFill/>
            <a:miter lim="800000"/>
            <a:headEnd/>
            <a:tailEnd/>
          </a:ln>
          <a:effectLst/>
        </p:spPr>
        <p:txBody>
          <a:bodyPr wrap="square">
            <a:spAutoFit/>
          </a:bodyPr>
          <a:lstStyle/>
          <a:p>
            <a:pPr>
              <a:lnSpc>
                <a:spcPct val="150000"/>
              </a:lnSpc>
              <a:spcBef>
                <a:spcPts val="0"/>
              </a:spcBef>
              <a:buClr>
                <a:srgbClr val="339966"/>
              </a:buClr>
              <a:buSzPct val="80000"/>
              <a:defRPr/>
            </a:pPr>
            <a:r>
              <a:rPr lang="en-US" altLang="zh-CN" sz="3200" dirty="0">
                <a:solidFill>
                  <a:srgbClr val="FFFF00"/>
                </a:solidFill>
                <a:latin typeface="Adobe Hebrew" panose="02040503050201020203" pitchFamily="18" charset="-79"/>
                <a:ea typeface="+mn-ea"/>
                <a:cs typeface="Adobe Hebrew" panose="02040503050201020203" pitchFamily="18" charset="-79"/>
                <a:sym typeface="宋体" pitchFamily="2" charset="-122"/>
              </a:rPr>
              <a:t>S</a:t>
            </a:r>
            <a:r>
              <a:rPr lang="en-US" altLang="zh-CN" sz="1600" dirty="0">
                <a:solidFill>
                  <a:schemeClr val="bg1"/>
                </a:solidFill>
                <a:latin typeface="Adobe Hebrew" panose="02040503050201020203" pitchFamily="18" charset="-79"/>
                <a:ea typeface="+mn-ea"/>
                <a:cs typeface="Adobe Hebrew" panose="02040503050201020203" pitchFamily="18" charset="-79"/>
                <a:sym typeface="宋体" pitchFamily="2" charset="-122"/>
              </a:rPr>
              <a:t>——System</a:t>
            </a:r>
          </a:p>
          <a:p>
            <a:pPr>
              <a:lnSpc>
                <a:spcPct val="150000"/>
              </a:lnSpc>
              <a:spcBef>
                <a:spcPts val="0"/>
              </a:spcBef>
              <a:buClr>
                <a:srgbClr val="339966"/>
              </a:buClr>
              <a:buSzPct val="80000"/>
              <a:defRPr/>
            </a:pPr>
            <a:r>
              <a:rPr lang="zh-CN" altLang="en-US" sz="1600" dirty="0">
                <a:solidFill>
                  <a:schemeClr val="bg1"/>
                </a:solidFill>
                <a:latin typeface="DFKai-SB" panose="03000509000000000000" pitchFamily="65" charset="-120"/>
                <a:ea typeface="DFKai-SB" panose="03000509000000000000" pitchFamily="65" charset="-120"/>
                <a:sym typeface="宋体" pitchFamily="2" charset="-122"/>
              </a:rPr>
              <a:t>系统，体系。</a:t>
            </a:r>
            <a:endParaRPr lang="en-US" altLang="zh-CN" sz="1600" dirty="0">
              <a:solidFill>
                <a:schemeClr val="bg1"/>
              </a:solidFill>
              <a:latin typeface="DFKai-SB" panose="03000509000000000000" pitchFamily="65" charset="-120"/>
              <a:ea typeface="DFKai-SB" panose="03000509000000000000" pitchFamily="65" charset="-120"/>
              <a:sym typeface="宋体" pitchFamily="2" charset="-122"/>
            </a:endParaRPr>
          </a:p>
          <a:p>
            <a:pPr>
              <a:lnSpc>
                <a:spcPct val="150000"/>
              </a:lnSpc>
              <a:spcBef>
                <a:spcPts val="0"/>
              </a:spcBef>
              <a:buClr>
                <a:srgbClr val="339966"/>
              </a:buClr>
              <a:buSzPct val="80000"/>
              <a:defRPr/>
            </a:pPr>
            <a:r>
              <a:rPr lang="zh-CN" altLang="en-US" sz="1600" dirty="0">
                <a:solidFill>
                  <a:schemeClr val="bg1"/>
                </a:solidFill>
                <a:latin typeface="DFKai-SB" panose="03000509000000000000" pitchFamily="65" charset="-120"/>
                <a:ea typeface="DFKai-SB" panose="03000509000000000000" pitchFamily="65" charset="-120"/>
                <a:sym typeface="宋体" pitchFamily="2" charset="-122"/>
              </a:rPr>
              <a:t>相互作用、相互依赖，执行特定功能的事物的集合。所有的软件、硬件的统称。</a:t>
            </a:r>
          </a:p>
        </p:txBody>
      </p:sp>
      <p:sp>
        <p:nvSpPr>
          <p:cNvPr id="2" name="文本框 1">
            <a:extLst>
              <a:ext uri="{FF2B5EF4-FFF2-40B4-BE49-F238E27FC236}">
                <a16:creationId xmlns:a16="http://schemas.microsoft.com/office/drawing/2014/main" id="{6CAFA513-807D-44A2-8A47-C38E3654EB2F}"/>
              </a:ext>
            </a:extLst>
          </p:cNvPr>
          <p:cNvSpPr txBox="1"/>
          <p:nvPr/>
        </p:nvSpPr>
        <p:spPr>
          <a:xfrm>
            <a:off x="107504" y="6021288"/>
            <a:ext cx="8728075" cy="584775"/>
          </a:xfrm>
          <a:prstGeom prst="rect">
            <a:avLst/>
          </a:prstGeom>
          <a:noFill/>
        </p:spPr>
        <p:txBody>
          <a:bodyPr wrap="square" rtlCol="0">
            <a:spAutoFit/>
          </a:bodyPr>
          <a:lstStyle/>
          <a:p>
            <a:pPr algn="just"/>
            <a:r>
              <a:rPr lang="en-US" altLang="zh-CN" sz="1600" i="1" dirty="0">
                <a:solidFill>
                  <a:srgbClr val="002060"/>
                </a:solidFill>
                <a:latin typeface="Times New Roman" panose="02020603050405020304" pitchFamily="18" charset="0"/>
                <a:cs typeface="Times New Roman" panose="02020603050405020304" pitchFamily="18" charset="0"/>
              </a:rPr>
              <a:t>Computing Foundations and Practice for Cyber-Physical Systems: A Preliminary Report.  </a:t>
            </a:r>
            <a:r>
              <a:rPr lang="en-US" altLang="zh-CN" sz="1600" dirty="0">
                <a:solidFill>
                  <a:srgbClr val="002060"/>
                </a:solidFill>
                <a:latin typeface="Times New Roman" panose="02020603050405020304" pitchFamily="18" charset="0"/>
                <a:cs typeface="Times New Roman" panose="02020603050405020304" pitchFamily="18" charset="0"/>
              </a:rPr>
              <a:t>Technical Report No. UCB/EECS-2007-72, May 21, 2007 Edward Lee,  University of California at Berkeley.</a:t>
            </a:r>
          </a:p>
        </p:txBody>
      </p:sp>
      <p:sp>
        <p:nvSpPr>
          <p:cNvPr id="21" name="文本框 20">
            <a:extLst>
              <a:ext uri="{FF2B5EF4-FFF2-40B4-BE49-F238E27FC236}">
                <a16:creationId xmlns:a16="http://schemas.microsoft.com/office/drawing/2014/main" id="{5AFD07FC-E2C9-4A3B-AD08-57449A1757FC}"/>
              </a:ext>
            </a:extLst>
          </p:cNvPr>
          <p:cNvSpPr txBox="1"/>
          <p:nvPr/>
        </p:nvSpPr>
        <p:spPr>
          <a:xfrm>
            <a:off x="2555776" y="80783"/>
            <a:ext cx="6374877" cy="853271"/>
          </a:xfrm>
          <a:prstGeom prst="rect">
            <a:avLst/>
          </a:prstGeom>
          <a:noFill/>
        </p:spPr>
        <p:txBody>
          <a:bodyPr wrap="square" rtlCol="0">
            <a:spAutoFit/>
          </a:bodyPr>
          <a:lstStyle/>
          <a:p>
            <a:pPr algn="l"/>
            <a:r>
              <a:rPr lang="zh-CN" altLang="en-US" sz="2400" b="0" dirty="0">
                <a:solidFill>
                  <a:schemeClr val="tx1"/>
                </a:solidFill>
                <a:latin typeface="+mj-ea"/>
                <a:ea typeface="+mj-ea"/>
              </a:rPr>
              <a:t>全称：</a:t>
            </a:r>
            <a:r>
              <a:rPr lang="en-US" altLang="zh-CN" sz="2400" b="0" dirty="0">
                <a:solidFill>
                  <a:schemeClr val="tx1"/>
                </a:solidFill>
                <a:latin typeface="Times New Roman" panose="02020603050405020304" pitchFamily="18" charset="0"/>
                <a:ea typeface="+mj-ea"/>
                <a:cs typeface="Times New Roman" panose="02020603050405020304" pitchFamily="18" charset="0"/>
                <a:sym typeface="宋体" panose="02010600030101010101" pitchFamily="2" charset="-122"/>
              </a:rPr>
              <a:t>Cyber-Physical System</a:t>
            </a:r>
            <a:endParaRPr lang="en-US" altLang="zh-CN" sz="2400" b="0" dirty="0">
              <a:solidFill>
                <a:schemeClr val="tx1"/>
              </a:solidFill>
              <a:latin typeface="+mj-ea"/>
              <a:ea typeface="+mj-ea"/>
              <a:sym typeface="宋体" panose="02010600030101010101" pitchFamily="2" charset="-122"/>
            </a:endParaRPr>
          </a:p>
          <a:p>
            <a:pPr algn="l"/>
            <a:r>
              <a:rPr lang="zh-CN" altLang="en-US" sz="2400" b="0" dirty="0">
                <a:solidFill>
                  <a:schemeClr val="tx1"/>
                </a:solidFill>
                <a:latin typeface="+mj-ea"/>
                <a:ea typeface="+mj-ea"/>
                <a:sym typeface="宋体" panose="02010600030101010101" pitchFamily="2" charset="-122"/>
              </a:rPr>
              <a:t>翻译： 信息物理系统，信息物理融合系统</a:t>
            </a:r>
            <a:endParaRPr lang="zh-CN" altLang="en-US" sz="2400" b="0" dirty="0">
              <a:solidFill>
                <a:schemeClr val="tx1"/>
              </a:solidFill>
              <a:latin typeface="+mj-ea"/>
              <a:ea typeface="+mj-ea"/>
            </a:endParaRPr>
          </a:p>
        </p:txBody>
      </p:sp>
    </p:spTree>
    <p:extLst>
      <p:ext uri="{BB962C8B-B14F-4D97-AF65-F5344CB8AC3E}">
        <p14:creationId xmlns:p14="http://schemas.microsoft.com/office/powerpoint/2010/main" val="316767555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1+#ppt_w/2"/>
                                          </p:val>
                                        </p:tav>
                                        <p:tav tm="100000">
                                          <p:val>
                                            <p:strVal val="#ppt_x"/>
                                          </p:val>
                                        </p:tav>
                                      </p:tavLst>
                                    </p:anim>
                                    <p:anim calcmode="lin" valueType="num">
                                      <p:cBhvr>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1+#ppt_w/2"/>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2538"/>
                                        </p:tgtEl>
                                        <p:attrNameLst>
                                          <p:attrName>style.visibility</p:attrName>
                                        </p:attrNameLst>
                                      </p:cBhvr>
                                      <p:to>
                                        <p:strVal val="visible"/>
                                      </p:to>
                                    </p:set>
                                    <p:anim calcmode="lin" valueType="num">
                                      <p:cBhvr additive="base">
                                        <p:cTn id="21" dur="500" fill="hold"/>
                                        <p:tgtEl>
                                          <p:spTgt spid="22538"/>
                                        </p:tgtEl>
                                        <p:attrNameLst>
                                          <p:attrName>ppt_x</p:attrName>
                                        </p:attrNameLst>
                                      </p:cBhvr>
                                      <p:tavLst>
                                        <p:tav tm="0">
                                          <p:val>
                                            <p:strVal val="#ppt_x"/>
                                          </p:val>
                                        </p:tav>
                                        <p:tav tm="100000">
                                          <p:val>
                                            <p:strVal val="#ppt_x"/>
                                          </p:val>
                                        </p:tav>
                                      </p:tavLst>
                                    </p:anim>
                                    <p:anim calcmode="lin" valueType="num">
                                      <p:cBhvr additive="base">
                                        <p:cTn id="22" dur="500" fill="hold"/>
                                        <p:tgtEl>
                                          <p:spTgt spid="2253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539"/>
                                        </p:tgtEl>
                                        <p:attrNameLst>
                                          <p:attrName>style.visibility</p:attrName>
                                        </p:attrNameLst>
                                      </p:cBhvr>
                                      <p:to>
                                        <p:strVal val="visible"/>
                                      </p:to>
                                    </p:set>
                                    <p:anim calcmode="lin" valueType="num">
                                      <p:cBhvr additive="base">
                                        <p:cTn id="25" dur="500" fill="hold"/>
                                        <p:tgtEl>
                                          <p:spTgt spid="22539"/>
                                        </p:tgtEl>
                                        <p:attrNameLst>
                                          <p:attrName>ppt_x</p:attrName>
                                        </p:attrNameLst>
                                      </p:cBhvr>
                                      <p:tavLst>
                                        <p:tav tm="0">
                                          <p:val>
                                            <p:strVal val="#ppt_x"/>
                                          </p:val>
                                        </p:tav>
                                        <p:tav tm="100000">
                                          <p:val>
                                            <p:strVal val="#ppt_x"/>
                                          </p:val>
                                        </p:tav>
                                      </p:tavLst>
                                    </p:anim>
                                    <p:anim calcmode="lin" valueType="num">
                                      <p:cBhvr additive="base">
                                        <p:cTn id="26" dur="500" fill="hold"/>
                                        <p:tgtEl>
                                          <p:spTgt spid="22539"/>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additive="base">
                                        <p:cTn id="41" dur="500" fill="hold"/>
                                        <p:tgtEl>
                                          <p:spTgt spid="15"/>
                                        </p:tgtEl>
                                        <p:attrNameLst>
                                          <p:attrName>ppt_x</p:attrName>
                                        </p:attrNameLst>
                                      </p:cBhvr>
                                      <p:tavLst>
                                        <p:tav tm="0">
                                          <p:val>
                                            <p:strVal val="#ppt_x"/>
                                          </p:val>
                                        </p:tav>
                                        <p:tav tm="100000">
                                          <p:val>
                                            <p:strVal val="#ppt_x"/>
                                          </p:val>
                                        </p:tav>
                                      </p:tavLst>
                                    </p:anim>
                                    <p:anim calcmode="lin" valueType="num">
                                      <p:cBhvr additive="base">
                                        <p:cTn id="42" dur="500" fill="hold"/>
                                        <p:tgtEl>
                                          <p:spTgt spid="15"/>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ppt_x"/>
                                          </p:val>
                                        </p:tav>
                                        <p:tav tm="100000">
                                          <p:val>
                                            <p:strVal val="#ppt_x"/>
                                          </p:val>
                                        </p:tav>
                                      </p:tavLst>
                                    </p:anim>
                                    <p:anim calcmode="lin" valueType="num">
                                      <p:cBhvr additive="base">
                                        <p:cTn id="46" dur="500" fill="hold"/>
                                        <p:tgtEl>
                                          <p:spTgt spid="1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additive="base">
                                        <p:cTn id="53" dur="500" fill="hold"/>
                                        <p:tgtEl>
                                          <p:spTgt spid="18"/>
                                        </p:tgtEl>
                                        <p:attrNameLst>
                                          <p:attrName>ppt_x</p:attrName>
                                        </p:attrNameLst>
                                      </p:cBhvr>
                                      <p:tavLst>
                                        <p:tav tm="0">
                                          <p:val>
                                            <p:strVal val="#ppt_x"/>
                                          </p:val>
                                        </p:tav>
                                        <p:tav tm="100000">
                                          <p:val>
                                            <p:strVal val="#ppt_x"/>
                                          </p:val>
                                        </p:tav>
                                      </p:tavLst>
                                    </p:anim>
                                    <p:anim calcmode="lin" valueType="num">
                                      <p:cBhvr additive="base">
                                        <p:cTn id="54" dur="500" fill="hold"/>
                                        <p:tgtEl>
                                          <p:spTgt spid="18"/>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
                                        </p:tgtEl>
                                        <p:attrNameLst>
                                          <p:attrName>style.visibility</p:attrName>
                                        </p:attrNameLst>
                                      </p:cBhvr>
                                      <p:to>
                                        <p:strVal val="visible"/>
                                      </p:to>
                                    </p:set>
                                    <p:anim calcmode="lin" valueType="num">
                                      <p:cBhvr additive="base">
                                        <p:cTn id="61" dur="500" fill="hold"/>
                                        <p:tgtEl>
                                          <p:spTgt spid="2"/>
                                        </p:tgtEl>
                                        <p:attrNameLst>
                                          <p:attrName>ppt_x</p:attrName>
                                        </p:attrNameLst>
                                      </p:cBhvr>
                                      <p:tavLst>
                                        <p:tav tm="0">
                                          <p:val>
                                            <p:strVal val="#ppt_x"/>
                                          </p:val>
                                        </p:tav>
                                        <p:tav tm="100000">
                                          <p:val>
                                            <p:strVal val="#ppt_x"/>
                                          </p:val>
                                        </p:tav>
                                      </p:tavLst>
                                    </p:anim>
                                    <p:anim calcmode="lin" valueType="num">
                                      <p:cBhvr additive="base">
                                        <p:cTn id="6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utoUpdateAnimBg="0"/>
      <p:bldP spid="9" grpId="0" bldLvl="0" animBg="1" autoUpdateAnimBg="0"/>
      <p:bldP spid="22538" grpId="0"/>
      <p:bldP spid="22539" grpId="0"/>
      <p:bldP spid="13" grpId="0"/>
      <p:bldP spid="17" grpId="0" animBg="1"/>
      <p:bldP spid="18" grpId="0" animBg="1"/>
      <p:bldP spid="19" grpId="0" animBg="1"/>
      <p:bldP spid="2"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timgsa.baidu.com/timg?image&amp;quality=80&amp;size=b9999_10000&amp;sec=1506263654317&amp;di=5b05fb5657f31f49ccdafdda5da531bd&amp;imgtype=0&amp;src=http%3A%2F%2Fcn.newmaker.com%2Fnmsc%2Fu%2F2015%2F20156%2Fart_img%2F20156111331152726.gif">
            <a:extLst>
              <a:ext uri="{FF2B5EF4-FFF2-40B4-BE49-F238E27FC236}">
                <a16:creationId xmlns:a16="http://schemas.microsoft.com/office/drawing/2014/main" id="{D87962DB-3E6A-42C2-9681-EE5430FCF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436321"/>
            <a:ext cx="6264696" cy="529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086C4473-35B8-41E1-9B2A-FB6EDC9D9F22}"/>
              </a:ext>
            </a:extLst>
          </p:cNvPr>
          <p:cNvSpPr txBox="1"/>
          <p:nvPr/>
        </p:nvSpPr>
        <p:spPr>
          <a:xfrm>
            <a:off x="125760" y="565808"/>
            <a:ext cx="8892480" cy="864096"/>
          </a:xfrm>
          <a:prstGeom prst="rect">
            <a:avLst/>
          </a:prstGeom>
          <a:noFill/>
        </p:spPr>
        <p:txBody>
          <a:bodyPr wrap="square" rtlCol="0">
            <a:spAutoFit/>
          </a:bodyPr>
          <a:lstStyle/>
          <a:p>
            <a:pPr algn="l" eaLnBrk="1" hangingPunct="1"/>
            <a:r>
              <a:rPr lang="zh-CN" altLang="en-US" sz="2400" b="0" dirty="0">
                <a:solidFill>
                  <a:schemeClr val="tx1"/>
                </a:solidFill>
                <a:latin typeface="华文仿宋" panose="02010600040101010101" pitchFamily="2" charset="-122"/>
                <a:ea typeface="华文仿宋" panose="02010600040101010101" pitchFamily="2" charset="-122"/>
                <a:sym typeface="+mn-ea"/>
              </a:rPr>
              <a:t>将物理设备联网，连接到互联网上，让物理设备具有计算、通信、精确控制、远程协调和自治等五大功能。</a:t>
            </a:r>
            <a:endParaRPr lang="en-US" altLang="zh-CN" sz="2400" b="0" dirty="0">
              <a:solidFill>
                <a:schemeClr val="tx1"/>
              </a:solidFill>
              <a:latin typeface="华文仿宋" panose="02010600040101010101" pitchFamily="2" charset="-122"/>
              <a:ea typeface="华文仿宋" panose="02010600040101010101" pitchFamily="2" charset="-122"/>
              <a:sym typeface="+mn-ea"/>
            </a:endParaRPr>
          </a:p>
        </p:txBody>
      </p:sp>
      <p:sp>
        <p:nvSpPr>
          <p:cNvPr id="4" name="TextBox 53">
            <a:extLst>
              <a:ext uri="{FF2B5EF4-FFF2-40B4-BE49-F238E27FC236}">
                <a16:creationId xmlns:a16="http://schemas.microsoft.com/office/drawing/2014/main" id="{D8405118-8A39-4466-BEB1-53DCEF6B19BC}"/>
              </a:ext>
            </a:extLst>
          </p:cNvPr>
          <p:cNvSpPr>
            <a:spLocks noChangeAspect="1" noChangeArrowheads="1"/>
          </p:cNvSpPr>
          <p:nvPr/>
        </p:nvSpPr>
        <p:spPr bwMode="auto">
          <a:xfrm>
            <a:off x="131768" y="110799"/>
            <a:ext cx="64500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3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l">
              <a:buNone/>
            </a:pPr>
            <a:r>
              <a:rPr lang="en-US" altLang="zh-CN" sz="2400" b="0" dirty="0">
                <a:solidFill>
                  <a:srgbClr val="0000FF"/>
                </a:solidFill>
                <a:latin typeface="Times New Roman" panose="02020603050405020304" pitchFamily="18" charset="0"/>
                <a:cs typeface="Times New Roman" panose="02020603050405020304" pitchFamily="18" charset="0"/>
              </a:rPr>
              <a:t>What is CPS?</a:t>
            </a:r>
            <a:endParaRPr lang="zh-CN" altLang="en-US" sz="24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962322"/>
      </p:ext>
    </p:extLst>
  </p:cSld>
  <p:clrMapOvr>
    <a:masterClrMapping/>
  </p:clrMapOvr>
</p:sld>
</file>

<file path=ppt/theme/theme1.xml><?xml version="1.0" encoding="utf-8"?>
<a:theme xmlns:a="http://schemas.openxmlformats.org/drawingml/2006/main" name="1_很不错的模版">
  <a:themeElements>
    <a:clrScheme name="自定义 7">
      <a:dk1>
        <a:srgbClr val="121618"/>
      </a:dk1>
      <a:lt1>
        <a:srgbClr val="FFFFFF"/>
      </a:lt1>
      <a:dk2>
        <a:srgbClr val="FFFFFF"/>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fontScheme name="自定义 1">
      <a:majorFont>
        <a:latin typeface="Times New Roman"/>
        <a:ea typeface="华文仿宋"/>
        <a:cs typeface=""/>
      </a:majorFont>
      <a:minorFont>
        <a:latin typeface="Times New Roman"/>
        <a:ea typeface="华文仿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FFFFFF"/>
            </a:solidFill>
            <a:effectLst/>
            <a:latin typeface="Arial" charset="0"/>
            <a:ea typeface="宋体" charset="-122"/>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rgbClr val="FFFFFF"/>
            </a:solidFill>
            <a:effectLst/>
            <a:latin typeface="Arial" charset="0"/>
            <a:ea typeface="宋体" charset="-122"/>
          </a:defRPr>
        </a:defPPr>
      </a:lstStyle>
    </a:lnDef>
  </a:objectDefaults>
  <a:extraClrSchemeLst>
    <a:extraClrScheme>
      <a:clrScheme name="1_很不错的模版 1">
        <a:dk1>
          <a:srgbClr val="384D68"/>
        </a:dk1>
        <a:lt1>
          <a:srgbClr val="FFFFFF"/>
        </a:lt1>
        <a:dk2>
          <a:srgbClr val="2B6185"/>
        </a:dk2>
        <a:lt2>
          <a:srgbClr val="D3D9DD"/>
        </a:lt2>
        <a:accent1>
          <a:srgbClr val="638AA1"/>
        </a:accent1>
        <a:accent2>
          <a:srgbClr val="8CA8B5"/>
        </a:accent2>
        <a:accent3>
          <a:srgbClr val="FFFFFF"/>
        </a:accent3>
        <a:accent4>
          <a:srgbClr val="2E4058"/>
        </a:accent4>
        <a:accent5>
          <a:srgbClr val="B7C4CD"/>
        </a:accent5>
        <a:accent6>
          <a:srgbClr val="7E98A4"/>
        </a:accent6>
        <a:hlink>
          <a:srgbClr val="6FA2E7"/>
        </a:hlink>
        <a:folHlink>
          <a:srgbClr val="B2A66C"/>
        </a:folHlink>
      </a:clrScheme>
      <a:clrMap bg1="lt1" tx1="dk1" bg2="lt2" tx2="dk2" accent1="accent1" accent2="accent2" accent3="accent3" accent4="accent4" accent5="accent5" accent6="accent6" hlink="hlink" folHlink="folHlink"/>
    </a:extraClrScheme>
    <a:extraClrScheme>
      <a:clrScheme name="1_很不错的模版 2">
        <a:dk1>
          <a:srgbClr val="1D4940"/>
        </a:dk1>
        <a:lt1>
          <a:srgbClr val="FFFFFF"/>
        </a:lt1>
        <a:dk2>
          <a:srgbClr val="3F716F"/>
        </a:dk2>
        <a:lt2>
          <a:srgbClr val="DDDDDD"/>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BC9362"/>
        </a:folHlink>
      </a:clrScheme>
      <a:clrMap bg1="lt1" tx1="dk1" bg2="lt2" tx2="dk2" accent1="accent1" accent2="accent2" accent3="accent3" accent4="accent4" accent5="accent5" accent6="accent6" hlink="hlink" folHlink="folHlink"/>
    </a:extraClrScheme>
    <a:extraClrScheme>
      <a:clrScheme name="1_很不错的模版 3">
        <a:dk1>
          <a:srgbClr val="2A4F86"/>
        </a:dk1>
        <a:lt1>
          <a:srgbClr val="FFFFFF"/>
        </a:lt1>
        <a:dk2>
          <a:srgbClr val="3E68D0"/>
        </a:dk2>
        <a:lt2>
          <a:srgbClr val="D3D9DD"/>
        </a:lt2>
        <a:accent1>
          <a:srgbClr val="6C89DA"/>
        </a:accent1>
        <a:accent2>
          <a:srgbClr val="8FAFE9"/>
        </a:accent2>
        <a:accent3>
          <a:srgbClr val="FFFFFF"/>
        </a:accent3>
        <a:accent4>
          <a:srgbClr val="224272"/>
        </a:accent4>
        <a:accent5>
          <a:srgbClr val="BAC4EA"/>
        </a:accent5>
        <a:accent6>
          <a:srgbClr val="819ED3"/>
        </a:accent6>
        <a:hlink>
          <a:srgbClr val="57ABA3"/>
        </a:hlink>
        <a:folHlink>
          <a:srgbClr val="85819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2800" dirty="0" smtClean="0">
            <a:solidFill>
              <a:schemeClr val="tx1">
                <a:lumMod val="95000"/>
                <a:lumOff val="5000"/>
              </a:schemeClr>
            </a:solidFill>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很不错的模版</Template>
  <TotalTime>14133</TotalTime>
  <Words>2968</Words>
  <Application>Microsoft Office PowerPoint</Application>
  <PresentationFormat>全屏显示(4:3)</PresentationFormat>
  <Paragraphs>379</Paragraphs>
  <Slides>56</Slides>
  <Notes>15</Notes>
  <HiddenSlides>0</HiddenSlides>
  <MMClips>2</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4</vt:i4>
      </vt:variant>
      <vt:variant>
        <vt:lpstr>幻灯片标题</vt:lpstr>
      </vt:variant>
      <vt:variant>
        <vt:i4>56</vt:i4>
      </vt:variant>
    </vt:vector>
  </HeadingPairs>
  <TitlesOfParts>
    <vt:vector size="81" baseType="lpstr">
      <vt:lpstr>Adobe Hebrew</vt:lpstr>
      <vt:lpstr>DFKai-SB</vt:lpstr>
      <vt:lpstr>PingFang SC</vt:lpstr>
      <vt:lpstr>仿宋</vt:lpstr>
      <vt:lpstr>黑体</vt:lpstr>
      <vt:lpstr>华文仿宋</vt:lpstr>
      <vt:lpstr>华文楷体</vt:lpstr>
      <vt:lpstr>华文新魏</vt:lpstr>
      <vt:lpstr>楷体</vt:lpstr>
      <vt:lpstr>宋体</vt:lpstr>
      <vt:lpstr>微软雅黑</vt:lpstr>
      <vt:lpstr>Arial</vt:lpstr>
      <vt:lpstr>Calibri</vt:lpstr>
      <vt:lpstr>Computer Modern</vt:lpstr>
      <vt:lpstr>Tahoma</vt:lpstr>
      <vt:lpstr>Times New Roman</vt:lpstr>
      <vt:lpstr>Tw Cen MT</vt:lpstr>
      <vt:lpstr>Verdana</vt:lpstr>
      <vt:lpstr>Wingdings</vt:lpstr>
      <vt:lpstr>1_很不错的模版</vt:lpstr>
      <vt:lpstr>Office 主题​​</vt:lpstr>
      <vt:lpstr>Visio</vt:lpstr>
      <vt:lpstr>Bitmap Image</vt:lpstr>
      <vt:lpstr>ClipArt</vt:lpstr>
      <vt:lpstr>Photo Editor Photo</vt:lpstr>
      <vt:lpstr>基于计算机的CPS分析、设计 与实现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Measurement – It is no longer as simple and straightforward as before any more! WWWWWH issues</vt:lpstr>
      <vt:lpstr>PowerPoint 演示文稿</vt:lpstr>
      <vt:lpstr>Example-1</vt:lpstr>
      <vt:lpstr>ThreatWATCH Concept</vt:lpstr>
      <vt:lpstr>PowerPoint 演示文稿</vt:lpstr>
      <vt:lpstr>PowerPoint 演示文稿</vt:lpstr>
      <vt:lpstr>WaterWatch?</vt:lpstr>
      <vt:lpstr>PowerPoint 演示文稿</vt:lpstr>
      <vt:lpstr>PowerPoint 演示文稿</vt:lpstr>
      <vt:lpstr>Smart sensing and actuation policies</vt:lpstr>
      <vt:lpstr>PowerPoint 演示文稿</vt:lpstr>
    </vt:vector>
  </TitlesOfParts>
  <Company>DEMI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Leo</dc:creator>
  <cp:lastModifiedBy>Fudong Ge</cp:lastModifiedBy>
  <cp:revision>1804</cp:revision>
  <dcterms:created xsi:type="dcterms:W3CDTF">2008-11-26T09:45:55Z</dcterms:created>
  <dcterms:modified xsi:type="dcterms:W3CDTF">2019-04-01T08:33:44Z</dcterms:modified>
</cp:coreProperties>
</file>